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5"/>
  </p:notesMasterIdLst>
  <p:sldIdLst>
    <p:sldId id="257" r:id="rId2"/>
    <p:sldId id="258" r:id="rId3"/>
    <p:sldId id="259" r:id="rId4"/>
    <p:sldId id="260" r:id="rId5"/>
    <p:sldId id="261" r:id="rId6"/>
    <p:sldId id="262" r:id="rId7"/>
    <p:sldId id="263" r:id="rId8"/>
    <p:sldId id="264" r:id="rId9"/>
    <p:sldId id="265" r:id="rId10"/>
    <p:sldId id="286" r:id="rId11"/>
    <p:sldId id="266" r:id="rId12"/>
    <p:sldId id="267" r:id="rId13"/>
    <p:sldId id="268" r:id="rId14"/>
    <p:sldId id="269" r:id="rId15"/>
    <p:sldId id="270" r:id="rId16"/>
    <p:sldId id="271" r:id="rId17"/>
    <p:sldId id="289" r:id="rId18"/>
    <p:sldId id="272" r:id="rId19"/>
    <p:sldId id="273" r:id="rId20"/>
    <p:sldId id="274" r:id="rId21"/>
    <p:sldId id="288" r:id="rId22"/>
    <p:sldId id="275" r:id="rId23"/>
    <p:sldId id="276" r:id="rId24"/>
    <p:sldId id="277" r:id="rId25"/>
    <p:sldId id="287" r:id="rId26"/>
    <p:sldId id="279" r:id="rId27"/>
    <p:sldId id="280" r:id="rId28"/>
    <p:sldId id="283" r:id="rId29"/>
    <p:sldId id="284" r:id="rId30"/>
    <p:sldId id="281" r:id="rId31"/>
    <p:sldId id="291" r:id="rId32"/>
    <p:sldId id="282" r:id="rId33"/>
    <p:sldId id="285" r:id="rId34"/>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6F331B9-1B7C-4917-A8D6-89F1E2DDDC51}" type="datetimeFigureOut">
              <a:rPr lang="cs-CZ"/>
              <a:pPr>
                <a:defRPr/>
              </a:pPr>
              <a:t>13.11.2024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F0302F94-2F11-4012-B394-B1147352DA23}" type="slidenum">
              <a:rPr lang="cs-CZ"/>
              <a:pPr>
                <a:defRPr/>
              </a:pPr>
              <a:t>‹#›</a:t>
            </a:fld>
            <a:endParaRPr lang="cs-CZ"/>
          </a:p>
        </p:txBody>
      </p:sp>
    </p:spTree>
    <p:extLst>
      <p:ext uri="{BB962C8B-B14F-4D97-AF65-F5344CB8AC3E}">
        <p14:creationId xmlns:p14="http://schemas.microsoft.com/office/powerpoint/2010/main" val="30924197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Zástupný symbol pro obrázek snímku 1"/>
          <p:cNvSpPr>
            <a:spLocks noGrp="1" noRot="1" noChangeAspect="1"/>
          </p:cNvSpPr>
          <p:nvPr>
            <p:ph type="sldImg"/>
          </p:nvPr>
        </p:nvSpPr>
        <p:spPr bwMode="auto">
          <a:noFill/>
          <a:ln>
            <a:solidFill>
              <a:srgbClr val="000000"/>
            </a:solidFill>
            <a:miter lim="800000"/>
            <a:headEnd/>
            <a:tailEnd/>
          </a:ln>
        </p:spPr>
      </p:sp>
      <p:sp>
        <p:nvSpPr>
          <p:cNvPr id="3174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a:p>
        </p:txBody>
      </p:sp>
      <p:sp>
        <p:nvSpPr>
          <p:cNvPr id="31747"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B2994BE-8A81-495B-A327-F699B423B892}" type="slidenum">
              <a:rPr lang="cs-CZ"/>
              <a:pPr fontAlgn="base">
                <a:spcBef>
                  <a:spcPct val="0"/>
                </a:spcBef>
                <a:spcAft>
                  <a:spcPct val="0"/>
                </a:spcAft>
                <a:defRPr/>
              </a:pPr>
              <a:t>19</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lvl1pPr>
              <a:defRPr/>
            </a:lvl1pPr>
          </a:lstStyle>
          <a:p>
            <a:pPr>
              <a:defRPr/>
            </a:pPr>
            <a:fld id="{51269B0B-11AD-4C56-A633-B44E8FA3A967}" type="datetime1">
              <a:rPr lang="cs-CZ"/>
              <a:pPr>
                <a:defRPr/>
              </a:pPr>
              <a:t>13.11.2024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D0E8EF9-3004-4883-A6D2-1A7C11CC0B06}"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55101750-456F-469F-949D-EE07993BDA36}" type="datetime1">
              <a:rPr lang="cs-CZ"/>
              <a:pPr>
                <a:defRPr/>
              </a:pPr>
              <a:t>13.11.2024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70537E56-0280-40E7-B840-4E1D18809B89}"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14807BE9-FBD6-4CFD-83EB-34198008DDEF}" type="datetime1">
              <a:rPr lang="cs-CZ"/>
              <a:pPr>
                <a:defRPr/>
              </a:pPr>
              <a:t>13.11.2024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BDDA8E0-AB18-48BE-9E08-CF30C754E99B}"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3477B7D8-FF83-4B8B-9595-B7E97B9138ED}" type="datetime1">
              <a:rPr lang="cs-CZ"/>
              <a:pPr>
                <a:defRPr/>
              </a:pPr>
              <a:t>13.11.2024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27316C20-92F8-4E19-955B-F179A83C0A8C}"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C5347AB0-95D3-4F69-A624-C9790B66038C}" type="datetime1">
              <a:rPr lang="cs-CZ"/>
              <a:pPr>
                <a:defRPr/>
              </a:pPr>
              <a:t>13.11.2024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B1EF637-08FD-4AA5-B725-0D01CB697A2B}"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11B4A3AC-2A58-435E-AE6F-EB13B190E208}" type="datetime1">
              <a:rPr lang="cs-CZ"/>
              <a:pPr>
                <a:defRPr/>
              </a:pPr>
              <a:t>13.11.2024</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26DB50D6-59A7-409D-9E37-20B31C9FF77B}"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5D3A7BA7-1492-4303-B1BC-514A85EE46A9}" type="datetime1">
              <a:rPr lang="cs-CZ"/>
              <a:pPr>
                <a:defRPr/>
              </a:pPr>
              <a:t>13.11.2024</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51583A61-7495-415E-96FC-78E9F6854E2A}"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3"/>
          <p:cNvSpPr>
            <a:spLocks noGrp="1"/>
          </p:cNvSpPr>
          <p:nvPr>
            <p:ph type="dt" sz="half" idx="10"/>
          </p:nvPr>
        </p:nvSpPr>
        <p:spPr/>
        <p:txBody>
          <a:bodyPr/>
          <a:lstStyle>
            <a:lvl1pPr>
              <a:defRPr/>
            </a:lvl1pPr>
          </a:lstStyle>
          <a:p>
            <a:pPr>
              <a:defRPr/>
            </a:pPr>
            <a:fld id="{E71E670E-B965-4AB5-851E-C12114AAEDF9}" type="datetime1">
              <a:rPr lang="cs-CZ"/>
              <a:pPr>
                <a:defRPr/>
              </a:pPr>
              <a:t>13.11.2024</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ED6256AF-877C-4D49-B7BE-B9517D884A15}"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FDAF526F-47D8-4661-997F-A5B55F18E28A}" type="datetime1">
              <a:rPr lang="cs-CZ"/>
              <a:pPr>
                <a:defRPr/>
              </a:pPr>
              <a:t>13.11.2024</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5DC59F53-2C53-40D6-884D-333238EF33E2}"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4B6C3574-040D-43C2-89F7-E5756EE579E4}" type="datetime1">
              <a:rPr lang="cs-CZ"/>
              <a:pPr>
                <a:defRPr/>
              </a:pPr>
              <a:t>13.11.2024</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CA1F9A-38D5-4163-B88C-D21CA37D337E}"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EF4F605-2555-4315-A485-4B806A683AD8}" type="datetime1">
              <a:rPr lang="cs-CZ"/>
              <a:pPr>
                <a:defRPr/>
              </a:pPr>
              <a:t>13.11.2024</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D4C68969-DADC-42B0-BE96-3F5F04EBE5B2}"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B0DC2F7-6CE8-4431-A8C6-4292AD92F92F}" type="datetime1">
              <a:rPr lang="cs-CZ"/>
              <a:pPr>
                <a:defRPr/>
              </a:pPr>
              <a:t>13.11.2024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625D624-0846-4444-8FD4-60BF5CF5D7EF}"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476250"/>
            <a:ext cx="7772400" cy="2665413"/>
          </a:xfrm>
        </p:spPr>
        <p:txBody>
          <a:bodyPr rtlCol="0">
            <a:normAutofit/>
          </a:bodyPr>
          <a:lstStyle/>
          <a:p>
            <a:pPr eaLnBrk="1" fontAlgn="auto" hangingPunct="1">
              <a:spcAft>
                <a:spcPts val="0"/>
              </a:spcAft>
              <a:defRPr/>
            </a:pPr>
            <a:r>
              <a:rPr lang="cs-CZ" sz="3600" b="1" dirty="0">
                <a:effectLst>
                  <a:outerShdw blurRad="38100" dist="38100" dir="2700000" algn="tl">
                    <a:srgbClr val="000000">
                      <a:alpha val="43137"/>
                    </a:srgbClr>
                  </a:outerShdw>
                </a:effectLst>
                <a:latin typeface="Constantia" pitchFamily="18" charset="0"/>
              </a:rPr>
              <a:t>Česká advokátní komora </a:t>
            </a:r>
            <a:br>
              <a:rPr lang="cs-CZ" sz="3600" b="1" dirty="0">
                <a:effectLst>
                  <a:outerShdw blurRad="38100" dist="38100" dir="2700000" algn="tl">
                    <a:srgbClr val="000000">
                      <a:alpha val="43137"/>
                    </a:srgbClr>
                  </a:outerShdw>
                </a:effectLst>
                <a:latin typeface="Constantia" pitchFamily="18" charset="0"/>
              </a:rPr>
            </a:br>
            <a:br>
              <a:rPr lang="cs-CZ" sz="3600" b="1" dirty="0">
                <a:effectLst>
                  <a:outerShdw blurRad="38100" dist="38100" dir="2700000" algn="tl">
                    <a:srgbClr val="000000">
                      <a:alpha val="43137"/>
                    </a:srgbClr>
                  </a:outerShdw>
                </a:effectLst>
                <a:latin typeface="Constantia" pitchFamily="18" charset="0"/>
              </a:rPr>
            </a:br>
            <a:r>
              <a:rPr lang="cs-CZ" sz="2800" b="1" dirty="0">
                <a:effectLst>
                  <a:outerShdw blurRad="38100" dist="38100" dir="2700000" algn="tl">
                    <a:srgbClr val="000000">
                      <a:alpha val="43137"/>
                    </a:srgbClr>
                  </a:outerShdw>
                </a:effectLst>
                <a:latin typeface="Constantia" pitchFamily="18" charset="0"/>
              </a:rPr>
              <a:t>seminář pro advokátní koncipienty</a:t>
            </a:r>
          </a:p>
        </p:txBody>
      </p:sp>
      <p:sp>
        <p:nvSpPr>
          <p:cNvPr id="14338" name="Podnadpis 2"/>
          <p:cNvSpPr>
            <a:spLocks noGrp="1"/>
          </p:cNvSpPr>
          <p:nvPr>
            <p:ph type="subTitle" idx="1"/>
          </p:nvPr>
        </p:nvSpPr>
        <p:spPr>
          <a:xfrm>
            <a:off x="684213" y="3212976"/>
            <a:ext cx="7704137" cy="3240360"/>
          </a:xfrm>
        </p:spPr>
        <p:txBody>
          <a:bodyPr/>
          <a:lstStyle/>
          <a:p>
            <a:pPr eaLnBrk="1" hangingPunct="1">
              <a:lnSpc>
                <a:spcPct val="90000"/>
              </a:lnSpc>
            </a:pPr>
            <a:r>
              <a:rPr lang="cs-CZ" sz="3600" b="1" dirty="0">
                <a:solidFill>
                  <a:srgbClr val="C00000"/>
                </a:solidFill>
                <a:latin typeface="Constantia" pitchFamily="18" charset="0"/>
              </a:rPr>
              <a:t>Obhajoba ve věcech mladistvých</a:t>
            </a:r>
          </a:p>
          <a:p>
            <a:pPr eaLnBrk="1" hangingPunct="1">
              <a:lnSpc>
                <a:spcPct val="90000"/>
              </a:lnSpc>
            </a:pPr>
            <a:endParaRPr lang="cs-CZ" sz="3500" b="1" dirty="0">
              <a:solidFill>
                <a:srgbClr val="898989"/>
              </a:solidFill>
              <a:latin typeface="Constantia" pitchFamily="18" charset="0"/>
            </a:endParaRPr>
          </a:p>
          <a:p>
            <a:pPr eaLnBrk="1" hangingPunct="1">
              <a:lnSpc>
                <a:spcPct val="90000"/>
              </a:lnSpc>
            </a:pPr>
            <a:r>
              <a:rPr lang="cs-CZ" sz="2800" b="1" dirty="0">
                <a:solidFill>
                  <a:schemeClr val="tx1"/>
                </a:solidFill>
                <a:latin typeface="Constantia" pitchFamily="18" charset="0"/>
              </a:rPr>
              <a:t>Praha, 18.11.2024</a:t>
            </a:r>
          </a:p>
          <a:p>
            <a:pPr eaLnBrk="1" hangingPunct="1">
              <a:lnSpc>
                <a:spcPct val="90000"/>
              </a:lnSpc>
            </a:pPr>
            <a:endParaRPr lang="cs-CZ" sz="2800" b="1" dirty="0">
              <a:solidFill>
                <a:schemeClr val="tx1"/>
              </a:solidFill>
              <a:latin typeface="Constantia" pitchFamily="18" charset="0"/>
            </a:endParaRPr>
          </a:p>
          <a:p>
            <a:pPr eaLnBrk="1" hangingPunct="1">
              <a:lnSpc>
                <a:spcPct val="90000"/>
              </a:lnSpc>
            </a:pPr>
            <a:r>
              <a:rPr lang="cs-CZ" sz="2200" b="1" dirty="0">
                <a:solidFill>
                  <a:schemeClr val="tx1"/>
                </a:solidFill>
                <a:latin typeface="Constantia" pitchFamily="18" charset="0"/>
              </a:rPr>
              <a:t>Lektor : JUDr. Tomáš Durdík, Nejvyšší soud</a:t>
            </a:r>
            <a:endParaRPr lang="cs-CZ" sz="2200" dirty="0">
              <a:solidFill>
                <a:srgbClr val="89898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30026"/>
          </a:xfrm>
        </p:spPr>
        <p:txBody>
          <a:bodyPr/>
          <a:lstStyle/>
          <a:p>
            <a:endParaRPr lang="cs-CZ" dirty="0"/>
          </a:p>
        </p:txBody>
      </p:sp>
      <p:sp>
        <p:nvSpPr>
          <p:cNvPr id="3" name="Zástupný symbol pro obsah 2"/>
          <p:cNvSpPr>
            <a:spLocks noGrp="1"/>
          </p:cNvSpPr>
          <p:nvPr>
            <p:ph idx="1"/>
          </p:nvPr>
        </p:nvSpPr>
        <p:spPr>
          <a:xfrm>
            <a:off x="251520" y="188640"/>
            <a:ext cx="8640960" cy="6552728"/>
          </a:xfrm>
        </p:spPr>
        <p:txBody>
          <a:bodyPr/>
          <a:lstStyle/>
          <a:p>
            <a:pPr algn="just"/>
            <a:r>
              <a:rPr lang="cs-CZ" sz="2000" b="1" dirty="0">
                <a:latin typeface="Constantia" pitchFamily="18" charset="0"/>
              </a:rPr>
              <a:t>zákonný zástupce </a:t>
            </a:r>
            <a:r>
              <a:rPr lang="cs-CZ" sz="2000" dirty="0">
                <a:latin typeface="Constantia" pitchFamily="18" charset="0"/>
              </a:rPr>
              <a:t>= v případech, kdy obviněný nemá plnou svéprávnost z důvodu nedostatku věku (tj. u osob mladistvých)</a:t>
            </a:r>
          </a:p>
          <a:p>
            <a:pPr algn="just"/>
            <a:r>
              <a:rPr lang="cs-CZ" sz="2000" dirty="0">
                <a:latin typeface="Constantia" pitchFamily="18" charset="0"/>
              </a:rPr>
              <a:t>zákonní zástupci = rodiče či osvojitelé</a:t>
            </a:r>
          </a:p>
          <a:p>
            <a:pPr algn="just"/>
            <a:endParaRPr lang="cs-CZ" sz="2000" dirty="0">
              <a:latin typeface="Constantia" pitchFamily="18" charset="0"/>
            </a:endParaRPr>
          </a:p>
          <a:p>
            <a:pPr algn="just"/>
            <a:r>
              <a:rPr lang="cs-CZ" sz="2000" b="1" dirty="0">
                <a:latin typeface="Constantia" pitchFamily="18" charset="0"/>
              </a:rPr>
              <a:t>opatrovník</a:t>
            </a:r>
            <a:r>
              <a:rPr lang="cs-CZ" sz="2000" dirty="0">
                <a:latin typeface="Constantia" pitchFamily="18" charset="0"/>
              </a:rPr>
              <a:t> = v případech, kdy byla svéprávnost obviněného omezena rozhodnutím soudu </a:t>
            </a:r>
            <a:r>
              <a:rPr lang="cs-CZ" sz="2000" i="1" dirty="0">
                <a:latin typeface="Constantia" pitchFamily="18" charset="0"/>
              </a:rPr>
              <a:t>(např. z důvodu duševní poruchy)</a:t>
            </a:r>
          </a:p>
          <a:p>
            <a:pPr algn="just"/>
            <a:endParaRPr lang="cs-CZ" sz="2000" i="1" dirty="0">
              <a:latin typeface="Constantia" pitchFamily="18" charset="0"/>
            </a:endParaRPr>
          </a:p>
          <a:p>
            <a:pPr algn="just"/>
            <a:r>
              <a:rPr lang="cs-CZ" sz="2000" dirty="0">
                <a:latin typeface="Constantia" pitchFamily="18" charset="0"/>
              </a:rPr>
              <a:t>přednost má ustanovení opatrovníka v opatrovnickém řízení </a:t>
            </a:r>
            <a:r>
              <a:rPr lang="cs-CZ" sz="2000" b="1" dirty="0">
                <a:latin typeface="Constantia" pitchFamily="18" charset="0"/>
              </a:rPr>
              <a:t>XXX</a:t>
            </a:r>
            <a:r>
              <a:rPr lang="cs-CZ" sz="2000" dirty="0">
                <a:latin typeface="Constantia" pitchFamily="18" charset="0"/>
              </a:rPr>
              <a:t> v případě nebezpečí z prodlení nebo z důvodu kolize zájmů dříve ustanoveného opatrovníka jej ustanoví </a:t>
            </a:r>
            <a:r>
              <a:rPr lang="cs-CZ" sz="2000" i="1" dirty="0">
                <a:latin typeface="Constantia" pitchFamily="18" charset="0"/>
              </a:rPr>
              <a:t>(usnesením, proti kterému lze podat stížnost) </a:t>
            </a:r>
            <a:r>
              <a:rPr lang="cs-CZ" sz="2000" dirty="0">
                <a:latin typeface="Constantia" pitchFamily="18" charset="0"/>
              </a:rPr>
              <a:t>přímo v rámci trestního řízení </a:t>
            </a:r>
            <a:r>
              <a:rPr lang="cs-CZ" sz="2000" i="1" dirty="0">
                <a:latin typeface="Constantia" pitchFamily="18" charset="0"/>
              </a:rPr>
              <a:t>(</a:t>
            </a:r>
            <a:r>
              <a:rPr lang="cs-CZ" sz="2000" i="1" u="sng" dirty="0">
                <a:latin typeface="Constantia" pitchFamily="18" charset="0"/>
              </a:rPr>
              <a:t>pouze pro účely daného TŘ</a:t>
            </a:r>
            <a:r>
              <a:rPr lang="cs-CZ" sz="2000" i="1" dirty="0">
                <a:latin typeface="Constantia" pitchFamily="18" charset="0"/>
              </a:rPr>
              <a:t>) </a:t>
            </a:r>
            <a:r>
              <a:rPr lang="cs-CZ" sz="2000" dirty="0">
                <a:latin typeface="Constantia" pitchFamily="18" charset="0"/>
              </a:rPr>
              <a:t>státní zástupce </a:t>
            </a:r>
            <a:r>
              <a:rPr lang="cs-CZ" sz="2000" i="1" dirty="0">
                <a:latin typeface="Constantia" pitchFamily="18" charset="0"/>
              </a:rPr>
              <a:t>(v PŘ) </a:t>
            </a:r>
            <a:r>
              <a:rPr lang="cs-CZ" sz="2000" dirty="0">
                <a:latin typeface="Constantia" pitchFamily="18" charset="0"/>
              </a:rPr>
              <a:t>nebo předseda senátu </a:t>
            </a:r>
            <a:r>
              <a:rPr lang="cs-CZ" sz="2000" i="1" dirty="0">
                <a:latin typeface="Constantia" pitchFamily="18" charset="0"/>
              </a:rPr>
              <a:t>(v řízení před soudem)</a:t>
            </a:r>
          </a:p>
          <a:p>
            <a:pPr algn="just"/>
            <a:endParaRPr lang="cs-CZ" sz="2000" i="1" dirty="0">
              <a:latin typeface="Constantia" pitchFamily="18" charset="0"/>
            </a:endParaRPr>
          </a:p>
          <a:p>
            <a:pPr algn="just"/>
            <a:r>
              <a:rPr lang="cs-CZ" sz="2000" dirty="0">
                <a:latin typeface="Constantia" pitchFamily="18" charset="0"/>
              </a:rPr>
              <a:t>osobu opatrovníka v TŘ navrhuje mladistvý, jinak jde o vhodnou osobu z řad blízkých, zaměstnance </a:t>
            </a:r>
            <a:r>
              <a:rPr lang="cs-CZ" sz="2000" dirty="0" err="1">
                <a:latin typeface="Constantia" pitchFamily="18" charset="0"/>
              </a:rPr>
              <a:t>OSPODu</a:t>
            </a:r>
            <a:r>
              <a:rPr lang="cs-CZ" sz="2000" dirty="0">
                <a:latin typeface="Constantia" pitchFamily="18" charset="0"/>
              </a:rPr>
              <a:t>, jinou osobu mající zkušenosti s výchovou mládeže nebo advokáta </a:t>
            </a:r>
            <a:r>
              <a:rPr lang="cs-CZ" sz="2000" i="1" dirty="0">
                <a:latin typeface="Constantia" pitchFamily="18" charset="0"/>
              </a:rPr>
              <a:t>(zavedeno novelou od 01.09.2019)</a:t>
            </a:r>
          </a:p>
          <a:p>
            <a:pPr algn="just"/>
            <a:endParaRPr lang="cs-CZ" sz="2000" dirty="0">
              <a:latin typeface="Constantia" pitchFamily="18" charset="0"/>
            </a:endParaRPr>
          </a:p>
          <a:p>
            <a:pPr algn="just"/>
            <a:r>
              <a:rPr lang="cs-CZ" sz="2000" dirty="0">
                <a:latin typeface="Constantia" pitchFamily="18" charset="0"/>
              </a:rPr>
              <a:t>není-li opatrovníkem advokát, je třeba k ustanovení opatrovníkem souhlasu této osoby</a:t>
            </a:r>
          </a:p>
          <a:p>
            <a:endParaRPr lang="cs-CZ" dirty="0"/>
          </a:p>
          <a:p>
            <a:pPr>
              <a:buNone/>
            </a:pPr>
            <a:endParaRPr lang="cs-CZ" dirty="0"/>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27316C20-92F8-4E19-955B-F179A83C0A8C}" type="slidenum">
              <a:rPr lang="cs-CZ" smtClean="0"/>
              <a:pPr>
                <a:defRPr/>
              </a:pPr>
              <a:t>10</a:t>
            </a:fld>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Nadpis 1"/>
          <p:cNvSpPr>
            <a:spLocks noGrp="1"/>
          </p:cNvSpPr>
          <p:nvPr>
            <p:ph type="title"/>
          </p:nvPr>
        </p:nvSpPr>
        <p:spPr>
          <a:xfrm>
            <a:off x="457200" y="188641"/>
            <a:ext cx="8229600" cy="576063"/>
          </a:xfrm>
        </p:spPr>
        <p:txBody>
          <a:bodyPr/>
          <a:lstStyle/>
          <a:p>
            <a:pPr eaLnBrk="1" hangingPunct="1"/>
            <a:r>
              <a:rPr lang="cs-CZ" sz="3200" b="1" dirty="0">
                <a:solidFill>
                  <a:srgbClr val="C00000"/>
                </a:solidFill>
                <a:latin typeface="Constantia" pitchFamily="18" charset="0"/>
              </a:rPr>
              <a:t>Obhájce mladistvého v trestním řízení</a:t>
            </a:r>
            <a:endParaRPr lang="cs-CZ" sz="3200" dirty="0"/>
          </a:p>
        </p:txBody>
      </p:sp>
      <p:sp>
        <p:nvSpPr>
          <p:cNvPr id="23554" name="Zástupný symbol pro obsah 2"/>
          <p:cNvSpPr>
            <a:spLocks noGrp="1"/>
          </p:cNvSpPr>
          <p:nvPr>
            <p:ph idx="1"/>
          </p:nvPr>
        </p:nvSpPr>
        <p:spPr>
          <a:xfrm>
            <a:off x="251520" y="692696"/>
            <a:ext cx="8640960" cy="5976664"/>
          </a:xfrm>
        </p:spPr>
        <p:txBody>
          <a:bodyPr/>
          <a:lstStyle/>
          <a:p>
            <a:pPr algn="just" eaLnBrk="1" hangingPunct="1"/>
            <a:r>
              <a:rPr lang="cs-CZ" sz="1800" dirty="0">
                <a:latin typeface="Constantia" pitchFamily="18" charset="0"/>
              </a:rPr>
              <a:t>rozšíření důvodů nutné obhajoby (§ 42 odst. 2 ZSM) :</a:t>
            </a:r>
          </a:p>
          <a:p>
            <a:pPr algn="just" eaLnBrk="1" hangingPunct="1"/>
            <a:endParaRPr lang="cs-CZ" sz="1800" dirty="0">
              <a:latin typeface="Constantia" pitchFamily="18" charset="0"/>
            </a:endParaRPr>
          </a:p>
          <a:p>
            <a:pPr algn="just" eaLnBrk="1" hangingPunct="1">
              <a:buFont typeface="Calibri" pitchFamily="34" charset="0"/>
              <a:buAutoNum type="arabicPeriod"/>
            </a:pPr>
            <a:r>
              <a:rPr lang="cs-CZ" sz="1800" dirty="0">
                <a:latin typeface="Constantia" pitchFamily="18" charset="0"/>
              </a:rPr>
              <a:t>trvá až do dovršení 18. roku věku (popř. do 21. roku věku – jen v bodě ad 3)</a:t>
            </a:r>
          </a:p>
          <a:p>
            <a:pPr algn="just" eaLnBrk="1" hangingPunct="1">
              <a:buFont typeface="Calibri" pitchFamily="34" charset="0"/>
              <a:buAutoNum type="arabicPeriod"/>
            </a:pPr>
            <a:r>
              <a:rPr lang="cs-CZ" sz="1800" dirty="0">
                <a:latin typeface="Constantia" pitchFamily="18" charset="0"/>
              </a:rPr>
              <a:t>jde o samostatný důvod nutné obhajoby</a:t>
            </a:r>
          </a:p>
          <a:p>
            <a:pPr algn="just" eaLnBrk="1" hangingPunct="1">
              <a:buFont typeface="Calibri" pitchFamily="34" charset="0"/>
              <a:buAutoNum type="arabicPeriod"/>
            </a:pPr>
            <a:endParaRPr lang="cs-CZ" sz="1800" dirty="0">
              <a:latin typeface="Constantia" pitchFamily="18" charset="0"/>
            </a:endParaRPr>
          </a:p>
          <a:p>
            <a:pPr marL="457200" indent="-457200" algn="just" eaLnBrk="1" hangingPunct="1">
              <a:buFont typeface="+mj-lt"/>
              <a:buAutoNum type="arabicPeriod"/>
            </a:pPr>
            <a:r>
              <a:rPr lang="cs-CZ" sz="1800" dirty="0">
                <a:latin typeface="Constantia" pitchFamily="18" charset="0"/>
              </a:rPr>
              <a:t>vždy již od okamžiku, kdy mladistvý podává vysvětlení jako podezřelý, či jsou proti němu prováděny (jiným než utajovaným způsobem) jiné úkony podle ZSM nebo podle TŘ, včetně neodkladných na neopakovatelných úkonů  </a:t>
            </a:r>
            <a:r>
              <a:rPr lang="cs-CZ" sz="1800" i="1" dirty="0">
                <a:latin typeface="Constantia" pitchFamily="18" charset="0"/>
              </a:rPr>
              <a:t>(bez ohledu na právní kvalifikaci provinění) – tj. již ve fázi prověřování realizované ještě před zahájením trestního stíhání = </a:t>
            </a:r>
            <a:r>
              <a:rPr lang="cs-CZ" sz="1800" u="sng" dirty="0">
                <a:latin typeface="Constantia" pitchFamily="18" charset="0"/>
              </a:rPr>
              <a:t>pouze v tomto případě trvá důvod nutné obhajoby </a:t>
            </a:r>
            <a:r>
              <a:rPr lang="cs-CZ" sz="1800" b="1" u="sng" dirty="0">
                <a:latin typeface="Constantia" pitchFamily="18" charset="0"/>
              </a:rPr>
              <a:t>až do dovršení 21. roku věku</a:t>
            </a:r>
            <a:r>
              <a:rPr lang="cs-CZ" sz="1800" dirty="0">
                <a:latin typeface="Constantia" pitchFamily="18" charset="0"/>
              </a:rPr>
              <a:t> </a:t>
            </a:r>
            <a:r>
              <a:rPr lang="cs-CZ" sz="1800" i="1" dirty="0">
                <a:latin typeface="Constantia" pitchFamily="18" charset="0"/>
              </a:rPr>
              <a:t>(</a:t>
            </a:r>
            <a:r>
              <a:rPr lang="cs-CZ" sz="1800" i="1" u="sng" dirty="0">
                <a:latin typeface="Constantia" pitchFamily="18" charset="0"/>
              </a:rPr>
              <a:t>nikoli automaticky</a:t>
            </a:r>
            <a:r>
              <a:rPr lang="cs-CZ" sz="1800" i="1" dirty="0">
                <a:latin typeface="Constantia" pitchFamily="18" charset="0"/>
              </a:rPr>
              <a:t>, ale jen tehdy, považuje-li to soud a v PŘ státní zástupce za vhodné s přihlédnutím k  dosaženému stupni rozumové a mravní vyspělosti mladistvého a k okolnostem případu) = zavedeno novelou od 01.09.2019</a:t>
            </a:r>
          </a:p>
          <a:p>
            <a:pPr algn="just" eaLnBrk="1" hangingPunct="1">
              <a:buFont typeface="Calibri" pitchFamily="34" charset="0"/>
              <a:buAutoNum type="arabicPeriod"/>
            </a:pPr>
            <a:r>
              <a:rPr lang="cs-CZ" sz="1800" dirty="0">
                <a:latin typeface="Constantia" pitchFamily="18" charset="0"/>
              </a:rPr>
              <a:t>ve vykonávacím řízení vždy, pokud soud rozhoduje ve veřejném zasedání </a:t>
            </a:r>
          </a:p>
          <a:p>
            <a:pPr algn="just" eaLnBrk="1" hangingPunct="1">
              <a:buFont typeface="Calibri" pitchFamily="34" charset="0"/>
              <a:buAutoNum type="arabicPeriod"/>
            </a:pPr>
            <a:r>
              <a:rPr lang="cs-CZ" sz="1800" dirty="0">
                <a:latin typeface="Constantia" pitchFamily="18" charset="0"/>
              </a:rPr>
              <a:t>v řízení o mimořádném opravném prostředku vždy, pokud soud rozhoduje ve veřejném zasedání </a:t>
            </a:r>
          </a:p>
          <a:p>
            <a:pPr algn="just" eaLnBrk="1" hangingPunct="1">
              <a:buFont typeface="Calibri" pitchFamily="34" charset="0"/>
              <a:buAutoNum type="arabicPeriod"/>
            </a:pPr>
            <a:endParaRPr lang="cs-CZ" sz="1800" dirty="0">
              <a:latin typeface="Constantia" pitchFamily="18" charset="0"/>
            </a:endParaRPr>
          </a:p>
          <a:p>
            <a:pPr algn="just" eaLnBrk="1" hangingPunct="1">
              <a:buFont typeface="Calibri" pitchFamily="34" charset="0"/>
              <a:buAutoNum type="arabicPeriod"/>
            </a:pPr>
            <a:r>
              <a:rPr lang="cs-CZ" sz="1800" dirty="0">
                <a:latin typeface="Constantia" pitchFamily="18" charset="0"/>
              </a:rPr>
              <a:t>u mladistvého, který není plně svéprávný, může obhájce procesní práva vykonávat </a:t>
            </a:r>
            <a:r>
              <a:rPr lang="cs-CZ" sz="1800" b="1" u="sng" dirty="0">
                <a:latin typeface="Constantia" pitchFamily="18" charset="0"/>
              </a:rPr>
              <a:t>i proti jeho vůli</a:t>
            </a:r>
            <a:r>
              <a:rPr lang="cs-CZ" sz="1800" dirty="0">
                <a:latin typeface="Constantia" pitchFamily="18" charset="0"/>
              </a:rPr>
              <a:t> </a:t>
            </a:r>
            <a:r>
              <a:rPr lang="cs-CZ" sz="1800" i="1" dirty="0">
                <a:latin typeface="Constantia" pitchFamily="18" charset="0"/>
              </a:rPr>
              <a:t>(vždy však ve prospěch mladistvého)</a:t>
            </a:r>
          </a:p>
          <a:p>
            <a:pPr algn="just" eaLnBrk="1" hangingPunct="1">
              <a:buFont typeface="Calibri" pitchFamily="34" charset="0"/>
              <a:buAutoNum type="arabicPeriod"/>
            </a:pPr>
            <a:endParaRPr lang="cs-CZ" sz="2000" dirty="0">
              <a:latin typeface="Constantia" pitchFamily="18" charset="0"/>
            </a:endParaRP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C7B7B344-CA7D-467C-9DC6-F884BAF2B0D0}" type="slidenum">
              <a:rPr lang="cs-CZ"/>
              <a:pPr>
                <a:defRPr/>
              </a:pPr>
              <a:t>11</a:t>
            </a:fld>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Nadpis 1"/>
          <p:cNvSpPr>
            <a:spLocks noGrp="1"/>
          </p:cNvSpPr>
          <p:nvPr>
            <p:ph type="title"/>
          </p:nvPr>
        </p:nvSpPr>
        <p:spPr>
          <a:xfrm>
            <a:off x="457200" y="136525"/>
            <a:ext cx="8229600" cy="556171"/>
          </a:xfrm>
        </p:spPr>
        <p:txBody>
          <a:bodyPr/>
          <a:lstStyle/>
          <a:p>
            <a:pPr eaLnBrk="1" hangingPunct="1"/>
            <a:r>
              <a:rPr lang="cs-CZ" sz="3200" b="1" dirty="0">
                <a:solidFill>
                  <a:srgbClr val="C00000"/>
                </a:solidFill>
                <a:latin typeface="Constantia" pitchFamily="18" charset="0"/>
              </a:rPr>
              <a:t>Odchylky u vazby mladistvého</a:t>
            </a:r>
          </a:p>
        </p:txBody>
      </p:sp>
      <p:sp>
        <p:nvSpPr>
          <p:cNvPr id="24578" name="Zástupný symbol pro obsah 2"/>
          <p:cNvSpPr>
            <a:spLocks noGrp="1"/>
          </p:cNvSpPr>
          <p:nvPr>
            <p:ph idx="1"/>
          </p:nvPr>
        </p:nvSpPr>
        <p:spPr>
          <a:xfrm>
            <a:off x="179512" y="620688"/>
            <a:ext cx="8712968" cy="5976664"/>
          </a:xfrm>
        </p:spPr>
        <p:txBody>
          <a:bodyPr/>
          <a:lstStyle/>
          <a:p>
            <a:pPr algn="just" eaLnBrk="1" hangingPunct="1"/>
            <a:r>
              <a:rPr lang="cs-CZ" sz="2000" dirty="0">
                <a:latin typeface="Constantia" pitchFamily="18" charset="0"/>
              </a:rPr>
              <a:t>viz § 46 – 50 ZSM</a:t>
            </a:r>
          </a:p>
          <a:p>
            <a:pPr algn="just" eaLnBrk="1" hangingPunct="1"/>
            <a:r>
              <a:rPr lang="cs-CZ" sz="2000" dirty="0">
                <a:latin typeface="Constantia" pitchFamily="18" charset="0"/>
              </a:rPr>
              <a:t>pouze ve výjimečných případech</a:t>
            </a:r>
          </a:p>
          <a:p>
            <a:pPr algn="just" eaLnBrk="1" hangingPunct="1"/>
            <a:r>
              <a:rPr lang="cs-CZ" sz="2000" dirty="0">
                <a:latin typeface="Constantia" pitchFamily="18" charset="0"/>
              </a:rPr>
              <a:t>o vzetí mladistvého do vazby je třeba vždy vyrozumět (bez zbytečného odkladu) jeho zákonného zástupce, opatrovníka, pěstouna, jinou osobu, jíž je mladistvý svěřen do péče, a zaměstnavatele </a:t>
            </a:r>
            <a:r>
              <a:rPr lang="cs-CZ" sz="2000" i="1" dirty="0">
                <a:latin typeface="Constantia" pitchFamily="18" charset="0"/>
              </a:rPr>
              <a:t>(jen pokud s tím mladistvý, jeho zákonný zástupce nebo opatrovník výslovně souhlasí)</a:t>
            </a:r>
            <a:r>
              <a:rPr lang="cs-CZ" sz="2000" dirty="0">
                <a:latin typeface="Constantia" pitchFamily="18" charset="0"/>
              </a:rPr>
              <a:t>, středisko PMS, OSPOD, popř. výchovné zařízení </a:t>
            </a:r>
          </a:p>
          <a:p>
            <a:pPr algn="just" eaLnBrk="1" hangingPunct="1"/>
            <a:r>
              <a:rPr lang="cs-CZ" sz="2000" dirty="0">
                <a:latin typeface="Constantia" pitchFamily="18" charset="0"/>
              </a:rPr>
              <a:t>délka trvání vazby 2 měsíce a u zvlášť závažných provinění 6 měsíců s možností prodloužení až o další 2/6 měsíce, a to jednou v přípravném řízení a jednou v řízení před soudem</a:t>
            </a:r>
          </a:p>
          <a:p>
            <a:pPr algn="just" eaLnBrk="1" hangingPunct="1"/>
            <a:r>
              <a:rPr lang="cs-CZ" sz="2000" dirty="0">
                <a:latin typeface="Constantia" pitchFamily="18" charset="0"/>
              </a:rPr>
              <a:t>o prodloužení vazby rozhoduje:</a:t>
            </a:r>
          </a:p>
          <a:p>
            <a:pPr algn="just" eaLnBrk="1" hangingPunct="1">
              <a:buFont typeface="Arial" charset="0"/>
              <a:buNone/>
            </a:pPr>
            <a:r>
              <a:rPr lang="cs-CZ" sz="2000" dirty="0">
                <a:latin typeface="Constantia" pitchFamily="18" charset="0"/>
              </a:rPr>
              <a:t>     A/ v přípravném řízení okresní soud na návrh státního zástupce </a:t>
            </a:r>
          </a:p>
          <a:p>
            <a:pPr algn="just" eaLnBrk="1" hangingPunct="1">
              <a:buFont typeface="Arial" charset="0"/>
              <a:buNone/>
            </a:pPr>
            <a:r>
              <a:rPr lang="cs-CZ" sz="2000" dirty="0">
                <a:latin typeface="Constantia" pitchFamily="18" charset="0"/>
              </a:rPr>
              <a:t>     B/ v řízení před soudem nadřízený soud toho soudu, který je příslušný věc projednat a který podal návrh na prodloužení vazby </a:t>
            </a:r>
            <a:r>
              <a:rPr lang="cs-CZ" sz="2000" i="1" dirty="0">
                <a:latin typeface="Constantia" pitchFamily="18" charset="0"/>
              </a:rPr>
              <a:t>(tj. KS nebo VS)</a:t>
            </a:r>
          </a:p>
          <a:p>
            <a:pPr algn="just" eaLnBrk="1" hangingPunct="1"/>
            <a:r>
              <a:rPr lang="cs-CZ" sz="2000" dirty="0">
                <a:latin typeface="Constantia" pitchFamily="18" charset="0"/>
              </a:rPr>
              <a:t>návrh na prodloužení vazby je třeba podat nejpozději do 15 dnů před skončením vazební lhůty </a:t>
            </a:r>
            <a:r>
              <a:rPr lang="cs-CZ" sz="2000" i="1" dirty="0">
                <a:latin typeface="Constantia" pitchFamily="18" charset="0"/>
              </a:rPr>
              <a:t>(jinak musí být mladistvý propuštěn na svobodu, a to nejpozději den po uplynutí základní lhůty, na níž bylo trvání vazby omezeno) </a:t>
            </a: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7C2C36FD-CFAD-45BD-8D09-407CDEC712B5}" type="slidenum">
              <a:rPr lang="cs-CZ"/>
              <a:pPr>
                <a:defRPr/>
              </a:pPr>
              <a:t>12</a:t>
            </a:fld>
            <a:endParaRPr lang="cs-CZ"/>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Nadpis 1"/>
          <p:cNvSpPr>
            <a:spLocks noGrp="1"/>
          </p:cNvSpPr>
          <p:nvPr>
            <p:ph type="title"/>
          </p:nvPr>
        </p:nvSpPr>
        <p:spPr>
          <a:xfrm>
            <a:off x="457200" y="274638"/>
            <a:ext cx="8229600" cy="850900"/>
          </a:xfrm>
        </p:spPr>
        <p:txBody>
          <a:bodyPr/>
          <a:lstStyle/>
          <a:p>
            <a:pPr eaLnBrk="1" hangingPunct="1"/>
            <a:r>
              <a:rPr lang="cs-CZ" sz="3200" b="1">
                <a:solidFill>
                  <a:srgbClr val="C00000"/>
                </a:solidFill>
                <a:latin typeface="Constantia" pitchFamily="18" charset="0"/>
              </a:rPr>
              <a:t>Odchylky u vazby mladistvého</a:t>
            </a:r>
            <a:endParaRPr lang="cs-CZ" sz="3200"/>
          </a:p>
        </p:txBody>
      </p:sp>
      <p:sp>
        <p:nvSpPr>
          <p:cNvPr id="25602" name="Zástupný symbol pro obsah 2"/>
          <p:cNvSpPr>
            <a:spLocks noGrp="1"/>
          </p:cNvSpPr>
          <p:nvPr>
            <p:ph idx="1"/>
          </p:nvPr>
        </p:nvSpPr>
        <p:spPr>
          <a:xfrm>
            <a:off x="457200" y="1125538"/>
            <a:ext cx="8229600" cy="5399806"/>
          </a:xfrm>
        </p:spPr>
        <p:txBody>
          <a:bodyPr/>
          <a:lstStyle/>
          <a:p>
            <a:pPr algn="just" eaLnBrk="1" hangingPunct="1">
              <a:lnSpc>
                <a:spcPct val="90000"/>
              </a:lnSpc>
            </a:pPr>
            <a:r>
              <a:rPr lang="cs-CZ" sz="2200" dirty="0">
                <a:latin typeface="Constantia" pitchFamily="18" charset="0"/>
              </a:rPr>
              <a:t>vazba v řízení o mimořádném opravném prostředku se posuzuje samostatně, nezávisle na vazbě v původním řízení</a:t>
            </a:r>
          </a:p>
          <a:p>
            <a:pPr algn="just" eaLnBrk="1" hangingPunct="1">
              <a:lnSpc>
                <a:spcPct val="90000"/>
              </a:lnSpc>
            </a:pPr>
            <a:r>
              <a:rPr lang="cs-CZ" sz="2200" dirty="0">
                <a:latin typeface="Constantia" pitchFamily="18" charset="0"/>
              </a:rPr>
              <a:t>možnost nařízení dohledu při propuštění z vazby </a:t>
            </a:r>
            <a:r>
              <a:rPr lang="cs-CZ" sz="1900" i="1" dirty="0">
                <a:latin typeface="Constantia" pitchFamily="18" charset="0"/>
              </a:rPr>
              <a:t>(nejde o náhradu vazby ve smyslu § 49 odst. 1 ZSM ve spojení s § 73 odst. 1 písm. c), odst. 3 TŘ) – dohled může trvat až do skončení trestního stíhání; dohled vykonává PMS</a:t>
            </a:r>
            <a:endParaRPr lang="cs-CZ" sz="2200" dirty="0">
              <a:latin typeface="Constantia" pitchFamily="18" charset="0"/>
            </a:endParaRPr>
          </a:p>
          <a:p>
            <a:pPr algn="just" eaLnBrk="1" hangingPunct="1">
              <a:lnSpc>
                <a:spcPct val="90000"/>
              </a:lnSpc>
            </a:pPr>
            <a:r>
              <a:rPr lang="cs-CZ" sz="2200" dirty="0">
                <a:latin typeface="Constantia" pitchFamily="18" charset="0"/>
              </a:rPr>
              <a:t>oddělené umístění mladistvých ve vazební věznici </a:t>
            </a:r>
          </a:p>
          <a:p>
            <a:pPr algn="just" eaLnBrk="1" hangingPunct="1">
              <a:lnSpc>
                <a:spcPct val="90000"/>
              </a:lnSpc>
              <a:buFont typeface="Arial" charset="0"/>
              <a:buNone/>
            </a:pPr>
            <a:r>
              <a:rPr lang="cs-CZ" sz="2200" dirty="0">
                <a:latin typeface="Constantia" pitchFamily="18" charset="0"/>
              </a:rPr>
              <a:t> </a:t>
            </a:r>
          </a:p>
          <a:p>
            <a:pPr algn="just" eaLnBrk="1" hangingPunct="1">
              <a:lnSpc>
                <a:spcPct val="90000"/>
              </a:lnSpc>
            </a:pPr>
            <a:r>
              <a:rPr lang="cs-CZ" sz="2200" u="sng" dirty="0">
                <a:latin typeface="Constantia" pitchFamily="18" charset="0"/>
              </a:rPr>
              <a:t>náhrada vazby</a:t>
            </a:r>
            <a:r>
              <a:rPr lang="cs-CZ" sz="2200" dirty="0">
                <a:latin typeface="Constantia" pitchFamily="18" charset="0"/>
              </a:rPr>
              <a:t>:</a:t>
            </a:r>
          </a:p>
          <a:p>
            <a:pPr algn="just" eaLnBrk="1" hangingPunct="1">
              <a:lnSpc>
                <a:spcPct val="90000"/>
              </a:lnSpc>
              <a:buFont typeface="Arial" charset="0"/>
              <a:buNone/>
            </a:pPr>
            <a:r>
              <a:rPr lang="cs-CZ" sz="2200" dirty="0">
                <a:latin typeface="Constantia" pitchFamily="18" charset="0"/>
              </a:rPr>
              <a:t>     A/ zárukou (§ 73 odst. 1 písm. a) TŘ)</a:t>
            </a:r>
          </a:p>
          <a:p>
            <a:pPr algn="just" eaLnBrk="1" hangingPunct="1">
              <a:lnSpc>
                <a:spcPct val="90000"/>
              </a:lnSpc>
              <a:buFont typeface="Arial" charset="0"/>
              <a:buNone/>
            </a:pPr>
            <a:r>
              <a:rPr lang="cs-CZ" sz="2200" dirty="0">
                <a:latin typeface="Constantia" pitchFamily="18" charset="0"/>
              </a:rPr>
              <a:t>     B/ dohledem (§ 73 odst. 1 písm. c) TŘ)</a:t>
            </a:r>
          </a:p>
          <a:p>
            <a:pPr algn="just" eaLnBrk="1" hangingPunct="1">
              <a:lnSpc>
                <a:spcPct val="90000"/>
              </a:lnSpc>
              <a:buFont typeface="Arial" charset="0"/>
              <a:buNone/>
            </a:pPr>
            <a:r>
              <a:rPr lang="cs-CZ" sz="2200" dirty="0">
                <a:latin typeface="Constantia" pitchFamily="18" charset="0"/>
              </a:rPr>
              <a:t>     C/ slibem obviněného (§ 73 odst. 1 písm. b) TŘ)</a:t>
            </a:r>
          </a:p>
          <a:p>
            <a:pPr algn="just" eaLnBrk="1" hangingPunct="1">
              <a:lnSpc>
                <a:spcPct val="90000"/>
              </a:lnSpc>
              <a:buFont typeface="Arial" charset="0"/>
              <a:buNone/>
            </a:pPr>
            <a:r>
              <a:rPr lang="cs-CZ" sz="2200" dirty="0">
                <a:latin typeface="Constantia" pitchFamily="18" charset="0"/>
              </a:rPr>
              <a:t>     D/ peněžitou zárukou/kaucí (§ 73a TŘ)</a:t>
            </a:r>
          </a:p>
          <a:p>
            <a:pPr algn="just" eaLnBrk="1" hangingPunct="1">
              <a:lnSpc>
                <a:spcPct val="90000"/>
              </a:lnSpc>
              <a:buFont typeface="Arial" charset="0"/>
              <a:buNone/>
            </a:pPr>
            <a:r>
              <a:rPr lang="cs-CZ" sz="2200" dirty="0">
                <a:latin typeface="Constantia" pitchFamily="18" charset="0"/>
              </a:rPr>
              <a:t>     E/ </a:t>
            </a:r>
            <a:r>
              <a:rPr lang="cs-CZ" sz="2200" b="1" dirty="0">
                <a:latin typeface="Constantia" pitchFamily="18" charset="0"/>
              </a:rPr>
              <a:t>umístěním v péči důvěryhodné osoby </a:t>
            </a:r>
            <a:r>
              <a:rPr lang="cs-CZ" sz="2200" dirty="0">
                <a:latin typeface="Constantia" pitchFamily="18" charset="0"/>
              </a:rPr>
              <a:t>(§ 50 ZSM)</a:t>
            </a:r>
          </a:p>
          <a:p>
            <a:pPr algn="just" eaLnBrk="1" hangingPunct="1">
              <a:lnSpc>
                <a:spcPct val="90000"/>
              </a:lnSpc>
            </a:pPr>
            <a:r>
              <a:rPr lang="cs-CZ" sz="2200" dirty="0">
                <a:latin typeface="Constantia" pitchFamily="18" charset="0"/>
              </a:rPr>
              <a:t>ZSM nehovoří o náhradě vazby předběžným opatřením ve smyslu § 73 odst. 1 písm. d) TŘ      </a:t>
            </a: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F99E53B4-A1DA-41C0-9692-4A182DDBCE35}" type="slidenum">
              <a:rPr lang="cs-CZ"/>
              <a:pPr>
                <a:defRPr/>
              </a:pPr>
              <a:t>13</a:t>
            </a:fld>
            <a:endParaRPr 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Nadpis 1"/>
          <p:cNvSpPr>
            <a:spLocks noGrp="1"/>
          </p:cNvSpPr>
          <p:nvPr>
            <p:ph type="title"/>
          </p:nvPr>
        </p:nvSpPr>
        <p:spPr>
          <a:xfrm>
            <a:off x="457200" y="274638"/>
            <a:ext cx="8229600" cy="777875"/>
          </a:xfrm>
        </p:spPr>
        <p:txBody>
          <a:bodyPr/>
          <a:lstStyle/>
          <a:p>
            <a:pPr eaLnBrk="1" hangingPunct="1"/>
            <a:r>
              <a:rPr lang="cs-CZ" sz="3200" b="1">
                <a:solidFill>
                  <a:srgbClr val="C00000"/>
                </a:solidFill>
                <a:latin typeface="Constantia" pitchFamily="18" charset="0"/>
              </a:rPr>
              <a:t>Odchylky u vazby mladistvého</a:t>
            </a:r>
            <a:endParaRPr lang="cs-CZ" sz="3200"/>
          </a:p>
        </p:txBody>
      </p:sp>
      <p:sp>
        <p:nvSpPr>
          <p:cNvPr id="26626" name="Zástupný symbol pro obsah 2"/>
          <p:cNvSpPr>
            <a:spLocks noGrp="1"/>
          </p:cNvSpPr>
          <p:nvPr>
            <p:ph idx="1"/>
          </p:nvPr>
        </p:nvSpPr>
        <p:spPr>
          <a:xfrm>
            <a:off x="457200" y="1125538"/>
            <a:ext cx="8229600" cy="5000625"/>
          </a:xfrm>
        </p:spPr>
        <p:txBody>
          <a:bodyPr/>
          <a:lstStyle/>
          <a:p>
            <a:pPr algn="just" eaLnBrk="1" hangingPunct="1"/>
            <a:r>
              <a:rPr lang="cs-CZ" sz="2200" b="1" u="sng" dirty="0">
                <a:latin typeface="Constantia" pitchFamily="18" charset="0"/>
              </a:rPr>
              <a:t>náhrada vazby mladistvého jeho umístěním v péči důvěryhodné osoby</a:t>
            </a:r>
            <a:r>
              <a:rPr lang="cs-CZ" sz="2200" b="1" dirty="0">
                <a:latin typeface="Constantia" pitchFamily="18" charset="0"/>
              </a:rPr>
              <a:t> </a:t>
            </a:r>
            <a:r>
              <a:rPr lang="cs-CZ" sz="2200" dirty="0">
                <a:latin typeface="Constantia" pitchFamily="18" charset="0"/>
              </a:rPr>
              <a:t>dle § 50 ZSM:</a:t>
            </a:r>
          </a:p>
          <a:p>
            <a:pPr algn="just" eaLnBrk="1" hangingPunct="1"/>
            <a:endParaRPr lang="cs-CZ" sz="2200" dirty="0">
              <a:latin typeface="Constantia" pitchFamily="18" charset="0"/>
            </a:endParaRPr>
          </a:p>
          <a:p>
            <a:pPr algn="just" eaLnBrk="1" hangingPunct="1"/>
            <a:r>
              <a:rPr lang="cs-CZ" sz="2200" dirty="0">
                <a:latin typeface="Constantia" pitchFamily="18" charset="0"/>
              </a:rPr>
              <a:t>jen u mladistvých</a:t>
            </a:r>
          </a:p>
          <a:p>
            <a:pPr algn="just" eaLnBrk="1" hangingPunct="1"/>
            <a:r>
              <a:rPr lang="cs-CZ" sz="2200" dirty="0">
                <a:latin typeface="Constantia" pitchFamily="18" charset="0"/>
              </a:rPr>
              <a:t>ve vztahu ke kterémukoli vazebnímu důvodu</a:t>
            </a:r>
          </a:p>
          <a:p>
            <a:pPr algn="just" eaLnBrk="1" hangingPunct="1"/>
            <a:r>
              <a:rPr lang="cs-CZ" sz="2200" dirty="0">
                <a:latin typeface="Constantia" pitchFamily="18" charset="0"/>
              </a:rPr>
              <a:t>nutnost písemného závazku důvěryhodné osoby</a:t>
            </a:r>
          </a:p>
          <a:p>
            <a:pPr algn="just" eaLnBrk="1" hangingPunct="1"/>
            <a:r>
              <a:rPr lang="cs-CZ" sz="2200" dirty="0">
                <a:latin typeface="Constantia" pitchFamily="18" charset="0"/>
              </a:rPr>
              <a:t>nutnost souhlasu mladistvého a jeho písemného závazku stran plnění stanovených podmínek</a:t>
            </a:r>
          </a:p>
          <a:p>
            <a:pPr algn="just" eaLnBrk="1" hangingPunct="1"/>
            <a:r>
              <a:rPr lang="cs-CZ" sz="2200" dirty="0">
                <a:latin typeface="Constantia" pitchFamily="18" charset="0"/>
              </a:rPr>
              <a:t>možnost určení jiné důvěryhodné osoby nebo přijetí jiného opatření nahrazujícího vazbu</a:t>
            </a: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17C57226-A449-4923-A403-B142ADF76D4D}" type="slidenum">
              <a:rPr lang="cs-CZ"/>
              <a:pPr>
                <a:defRPr/>
              </a:pPr>
              <a:t>14</a:t>
            </a:fld>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Nadpis 1"/>
          <p:cNvSpPr>
            <a:spLocks noGrp="1"/>
          </p:cNvSpPr>
          <p:nvPr>
            <p:ph type="title"/>
          </p:nvPr>
        </p:nvSpPr>
        <p:spPr/>
        <p:txBody>
          <a:bodyPr/>
          <a:lstStyle/>
          <a:p>
            <a:pPr eaLnBrk="1" hangingPunct="1"/>
            <a:r>
              <a:rPr lang="cs-CZ" sz="3200" b="1">
                <a:solidFill>
                  <a:srgbClr val="C00000"/>
                </a:solidFill>
                <a:latin typeface="Constantia" pitchFamily="18" charset="0"/>
              </a:rPr>
              <a:t>Rozšíření druhů zvláštních způsobů řízení u mladistvých</a:t>
            </a:r>
          </a:p>
        </p:txBody>
      </p:sp>
      <p:sp>
        <p:nvSpPr>
          <p:cNvPr id="3" name="Zástupný symbol pro obsah 2"/>
          <p:cNvSpPr>
            <a:spLocks noGrp="1"/>
          </p:cNvSpPr>
          <p:nvPr>
            <p:ph idx="1"/>
          </p:nvPr>
        </p:nvSpPr>
        <p:spPr>
          <a:xfrm>
            <a:off x="457200" y="1600200"/>
            <a:ext cx="8229600" cy="4565650"/>
          </a:xfrm>
        </p:spPr>
        <p:txBody>
          <a:bodyPr rtlCol="0">
            <a:noAutofit/>
          </a:bodyPr>
          <a:lstStyle/>
          <a:p>
            <a:pPr algn="just" eaLnBrk="1" fontAlgn="auto" hangingPunct="1">
              <a:spcAft>
                <a:spcPts val="0"/>
              </a:spcAft>
              <a:buFont typeface="Arial" pitchFamily="34" charset="0"/>
              <a:buChar char="•"/>
              <a:defRPr/>
            </a:pPr>
            <a:r>
              <a:rPr lang="cs-CZ" sz="2200" b="1" u="sng" dirty="0">
                <a:latin typeface="Constantia" pitchFamily="18" charset="0"/>
              </a:rPr>
              <a:t>odstoupení od trestního stíhání</a:t>
            </a:r>
            <a:r>
              <a:rPr lang="cs-CZ" sz="2200" b="1" dirty="0">
                <a:latin typeface="Constantia" pitchFamily="18" charset="0"/>
              </a:rPr>
              <a:t> </a:t>
            </a:r>
            <a:r>
              <a:rPr lang="cs-CZ" sz="2200" dirty="0">
                <a:latin typeface="Constantia" pitchFamily="18" charset="0"/>
              </a:rPr>
              <a:t>dle § 70 - § 71 ZSM:</a:t>
            </a:r>
          </a:p>
          <a:p>
            <a:pPr algn="just" eaLnBrk="1" fontAlgn="auto" hangingPunct="1">
              <a:spcAft>
                <a:spcPts val="0"/>
              </a:spcAft>
              <a:buFont typeface="Arial" pitchFamily="34" charset="0"/>
              <a:buChar char="•"/>
              <a:defRPr/>
            </a:pPr>
            <a:r>
              <a:rPr lang="cs-CZ" sz="2200" dirty="0">
                <a:latin typeface="Constantia" pitchFamily="18" charset="0"/>
              </a:rPr>
              <a:t>jen u provinění s horní hranicí trestní sazby nepřevyšující 3 roky</a:t>
            </a:r>
          </a:p>
          <a:p>
            <a:pPr algn="just" eaLnBrk="1" fontAlgn="auto" hangingPunct="1">
              <a:spcAft>
                <a:spcPts val="0"/>
              </a:spcAft>
              <a:buFont typeface="Arial" pitchFamily="34" charset="0"/>
              <a:buChar char="•"/>
              <a:defRPr/>
            </a:pPr>
            <a:r>
              <a:rPr lang="cs-CZ" sz="2200" dirty="0">
                <a:latin typeface="Constantia" pitchFamily="18" charset="0"/>
              </a:rPr>
              <a:t>z důvodu chybějícího veřejného zájmu na dalším stíhání mladistvého</a:t>
            </a:r>
          </a:p>
          <a:p>
            <a:pPr algn="just" eaLnBrk="1" fontAlgn="auto" hangingPunct="1">
              <a:spcAft>
                <a:spcPts val="0"/>
              </a:spcAft>
              <a:buFont typeface="Arial" pitchFamily="34" charset="0"/>
              <a:buChar char="•"/>
              <a:defRPr/>
            </a:pPr>
            <a:r>
              <a:rPr lang="cs-CZ" sz="2200" dirty="0">
                <a:latin typeface="Constantia" pitchFamily="18" charset="0"/>
              </a:rPr>
              <a:t>hledisko přiměřenosti a vhodnosti </a:t>
            </a:r>
          </a:p>
          <a:p>
            <a:pPr algn="just" eaLnBrk="1" fontAlgn="auto" hangingPunct="1">
              <a:spcAft>
                <a:spcPts val="0"/>
              </a:spcAft>
              <a:buFont typeface="Arial" pitchFamily="34" charset="0"/>
              <a:buChar char="•"/>
              <a:defRPr/>
            </a:pPr>
            <a:r>
              <a:rPr lang="cs-CZ" sz="2200" dirty="0">
                <a:latin typeface="Constantia" pitchFamily="18" charset="0"/>
              </a:rPr>
              <a:t>jen není-li trestní stíhání účelné</a:t>
            </a:r>
          </a:p>
          <a:p>
            <a:pPr algn="just" eaLnBrk="1" fontAlgn="auto" hangingPunct="1">
              <a:spcAft>
                <a:spcPts val="0"/>
              </a:spcAft>
              <a:buFont typeface="Arial" pitchFamily="34" charset="0"/>
              <a:buChar char="•"/>
              <a:defRPr/>
            </a:pPr>
            <a:r>
              <a:rPr lang="cs-CZ" sz="2200" dirty="0">
                <a:latin typeface="Constantia" pitchFamily="18" charset="0"/>
              </a:rPr>
              <a:t>není-li potrestání nutné k odvrácení mladistvého od páchání dalších provinění</a:t>
            </a:r>
          </a:p>
          <a:p>
            <a:pPr algn="just" eaLnBrk="1" fontAlgn="auto" hangingPunct="1">
              <a:spcAft>
                <a:spcPts val="0"/>
              </a:spcAft>
              <a:buFont typeface="Arial" pitchFamily="34" charset="0"/>
              <a:buNone/>
              <a:defRPr/>
            </a:pPr>
            <a:r>
              <a:rPr lang="cs-CZ" sz="2200" dirty="0">
                <a:latin typeface="Constantia" pitchFamily="18" charset="0"/>
              </a:rPr>
              <a:t>= podmínky je třeba splnit kumulativně</a:t>
            </a:r>
          </a:p>
          <a:p>
            <a:pPr algn="just" eaLnBrk="1" fontAlgn="auto" hangingPunct="1">
              <a:spcAft>
                <a:spcPts val="0"/>
              </a:spcAft>
              <a:buFont typeface="Arial" pitchFamily="34" charset="0"/>
              <a:buNone/>
              <a:defRPr/>
            </a:pPr>
            <a:r>
              <a:rPr lang="cs-CZ" sz="2200" i="1" dirty="0">
                <a:latin typeface="Constantia" pitchFamily="18" charset="0"/>
              </a:rPr>
              <a:t>    (zejména pokud mladistvý vykonal vhodný probační program nebo zcela  či zčásti nahradil poškozenému proviněním způsobenou škodu)</a:t>
            </a: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90A35C4A-3D12-4D5E-829C-D1F01A01344F}" type="slidenum">
              <a:rPr lang="cs-CZ"/>
              <a:pPr>
                <a:defRPr/>
              </a:pPr>
              <a:t>15</a:t>
            </a:fld>
            <a:endParaRPr 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30175"/>
          </a:xfrm>
        </p:spPr>
        <p:txBody>
          <a:bodyPr rtlCol="0">
            <a:normAutofit fontScale="90000"/>
          </a:bodyPr>
          <a:lstStyle/>
          <a:p>
            <a:pPr eaLnBrk="1" fontAlgn="auto" hangingPunct="1">
              <a:spcAft>
                <a:spcPts val="0"/>
              </a:spcAft>
              <a:defRPr/>
            </a:pPr>
            <a:endParaRPr lang="cs-CZ" dirty="0"/>
          </a:p>
        </p:txBody>
      </p:sp>
      <p:sp>
        <p:nvSpPr>
          <p:cNvPr id="28674" name="Zástupný symbol pro obsah 2"/>
          <p:cNvSpPr>
            <a:spLocks noGrp="1"/>
          </p:cNvSpPr>
          <p:nvPr>
            <p:ph idx="1"/>
          </p:nvPr>
        </p:nvSpPr>
        <p:spPr>
          <a:xfrm>
            <a:off x="179512" y="548680"/>
            <a:ext cx="8784976" cy="6192688"/>
          </a:xfrm>
        </p:spPr>
        <p:txBody>
          <a:bodyPr/>
          <a:lstStyle/>
          <a:p>
            <a:pPr marL="609600" indent="-609600" algn="just" eaLnBrk="1" hangingPunct="1"/>
            <a:r>
              <a:rPr lang="cs-CZ" sz="2000" dirty="0">
                <a:latin typeface="Constantia" pitchFamily="18" charset="0"/>
              </a:rPr>
              <a:t>v přípravném řízení rozhoduje státní zástupce, v řízení před soudem soud pro mládež</a:t>
            </a:r>
          </a:p>
          <a:p>
            <a:pPr marL="609600" indent="-609600" algn="just" eaLnBrk="1" hangingPunct="1"/>
            <a:endParaRPr lang="cs-CZ" sz="2000" dirty="0">
              <a:latin typeface="Constantia" pitchFamily="18" charset="0"/>
            </a:endParaRPr>
          </a:p>
          <a:p>
            <a:pPr marL="609600" indent="-609600" algn="just" eaLnBrk="1" hangingPunct="1"/>
            <a:r>
              <a:rPr lang="cs-CZ" sz="2000" dirty="0">
                <a:latin typeface="Constantia" pitchFamily="18" charset="0"/>
              </a:rPr>
              <a:t>poškozený nemá právo stížnosti pro usnesení o odstoupení od trestního stíhání</a:t>
            </a:r>
          </a:p>
          <a:p>
            <a:pPr marL="609600" indent="-609600" algn="just" eaLnBrk="1" hangingPunct="1"/>
            <a:endParaRPr lang="cs-CZ" sz="2000" dirty="0">
              <a:latin typeface="Constantia" pitchFamily="18" charset="0"/>
            </a:endParaRPr>
          </a:p>
          <a:p>
            <a:pPr marL="609600" indent="-609600" algn="just" eaLnBrk="1" hangingPunct="1"/>
            <a:r>
              <a:rPr lang="cs-CZ" sz="2000" dirty="0">
                <a:latin typeface="Constantia" pitchFamily="18" charset="0"/>
              </a:rPr>
              <a:t>v trestním stíhání se pokračuje, pokud mladistvý do 3 dnů ode dne oznámení usnesení prohlásí, že na projednání věci trvá </a:t>
            </a:r>
            <a:r>
              <a:rPr lang="cs-CZ" sz="2000" i="1" dirty="0">
                <a:latin typeface="Constantia" pitchFamily="18" charset="0"/>
              </a:rPr>
              <a:t>(poté lze rozhodnout pouze o vině, nikoli o uložení trestního opatření)</a:t>
            </a:r>
          </a:p>
          <a:p>
            <a:pPr marL="609600" indent="-609600" algn="just" eaLnBrk="1" hangingPunct="1"/>
            <a:endParaRPr lang="cs-CZ" sz="2000" i="1" dirty="0">
              <a:latin typeface="Constantia" pitchFamily="18" charset="0"/>
            </a:endParaRPr>
          </a:p>
          <a:p>
            <a:pPr marL="609600" indent="-609600" algn="just" eaLnBrk="1" hangingPunct="1"/>
            <a:r>
              <a:rPr lang="cs-CZ" sz="2000" dirty="0">
                <a:latin typeface="Constantia" pitchFamily="18" charset="0"/>
              </a:rPr>
              <a:t>v Rejstříku trestů se eviduje jako skutečnost významná pro trestní řízení </a:t>
            </a:r>
            <a:r>
              <a:rPr lang="cs-CZ" sz="2000" i="1" dirty="0">
                <a:latin typeface="Constantia" pitchFamily="18" charset="0"/>
              </a:rPr>
              <a:t>(neobjeví se ve výpisu z evidence RT, ale pouze v opisu)</a:t>
            </a:r>
            <a:r>
              <a:rPr lang="cs-CZ" sz="2000" dirty="0">
                <a:latin typeface="Constantia" pitchFamily="18" charset="0"/>
              </a:rPr>
              <a:t>  </a:t>
            </a:r>
          </a:p>
          <a:p>
            <a:pPr marL="609600" indent="-609600" algn="just" eaLnBrk="1" hangingPunct="1"/>
            <a:endParaRPr lang="cs-CZ" sz="1900" dirty="0">
              <a:latin typeface="Constantia" pitchFamily="18" charset="0"/>
            </a:endParaRPr>
          </a:p>
          <a:p>
            <a:pPr marL="609600" indent="-609600" algn="just" eaLnBrk="1" hangingPunct="1"/>
            <a:endParaRPr lang="cs-CZ" sz="1900" i="1" dirty="0">
              <a:latin typeface="Constantia" pitchFamily="18" charset="0"/>
            </a:endParaRP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37B4B9DC-8D55-49B4-ADA4-DE9EBB59801A}" type="slidenum">
              <a:rPr lang="cs-CZ"/>
              <a:pPr>
                <a:defRPr/>
              </a:pPr>
              <a:t>16</a:t>
            </a:fld>
            <a:endParaRPr 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30175"/>
          </a:xfrm>
        </p:spPr>
        <p:txBody>
          <a:bodyPr rtlCol="0">
            <a:normAutofit fontScale="90000"/>
          </a:bodyPr>
          <a:lstStyle/>
          <a:p>
            <a:pPr eaLnBrk="1" fontAlgn="auto" hangingPunct="1">
              <a:spcAft>
                <a:spcPts val="0"/>
              </a:spcAft>
              <a:defRPr/>
            </a:pPr>
            <a:endParaRPr lang="cs-CZ" dirty="0"/>
          </a:p>
        </p:txBody>
      </p:sp>
      <p:sp>
        <p:nvSpPr>
          <p:cNvPr id="28674" name="Zástupný symbol pro obsah 2"/>
          <p:cNvSpPr>
            <a:spLocks noGrp="1"/>
          </p:cNvSpPr>
          <p:nvPr>
            <p:ph idx="1"/>
          </p:nvPr>
        </p:nvSpPr>
        <p:spPr>
          <a:xfrm>
            <a:off x="179512" y="116632"/>
            <a:ext cx="8784976" cy="6624736"/>
          </a:xfrm>
        </p:spPr>
        <p:txBody>
          <a:bodyPr/>
          <a:lstStyle/>
          <a:p>
            <a:pPr algn="just" eaLnBrk="1" hangingPunct="1"/>
            <a:r>
              <a:rPr lang="cs-CZ" sz="2000" b="1" u="sng" dirty="0">
                <a:latin typeface="Constantia" pitchFamily="18" charset="0"/>
              </a:rPr>
              <a:t>další druhy odklonů</a:t>
            </a:r>
            <a:r>
              <a:rPr lang="cs-CZ" sz="2000" dirty="0">
                <a:latin typeface="Constantia" pitchFamily="18" charset="0"/>
              </a:rPr>
              <a:t>:</a:t>
            </a:r>
          </a:p>
          <a:p>
            <a:pPr algn="just" eaLnBrk="1" hangingPunct="1"/>
            <a:endParaRPr lang="cs-CZ" sz="2000" dirty="0">
              <a:latin typeface="Constantia" pitchFamily="18" charset="0"/>
            </a:endParaRPr>
          </a:p>
          <a:p>
            <a:pPr marL="609600" indent="-609600" algn="just" eaLnBrk="1" hangingPunct="1">
              <a:buFont typeface="Arial" charset="0"/>
              <a:buAutoNum type="arabicPeriod"/>
            </a:pPr>
            <a:r>
              <a:rPr lang="cs-CZ" sz="2000" b="1" dirty="0">
                <a:latin typeface="Constantia" pitchFamily="18" charset="0"/>
              </a:rPr>
              <a:t>schválení narovnání</a:t>
            </a:r>
            <a:r>
              <a:rPr lang="cs-CZ" sz="2000" dirty="0">
                <a:latin typeface="Constantia" pitchFamily="18" charset="0"/>
              </a:rPr>
              <a:t> </a:t>
            </a:r>
            <a:r>
              <a:rPr lang="cs-CZ" sz="2000" i="1" dirty="0">
                <a:latin typeface="Constantia" pitchFamily="18" charset="0"/>
              </a:rPr>
              <a:t>(shodně jako u dospělých dle § 309 až § 314 TŘ)</a:t>
            </a:r>
          </a:p>
          <a:p>
            <a:pPr marL="609600" indent="-609600" algn="just" eaLnBrk="1" hangingPunct="1">
              <a:buFont typeface="Arial" charset="0"/>
              <a:buAutoNum type="arabicPeriod"/>
            </a:pPr>
            <a:endParaRPr lang="cs-CZ" sz="2000" i="1" dirty="0">
              <a:latin typeface="Constantia" pitchFamily="18" charset="0"/>
            </a:endParaRPr>
          </a:p>
          <a:p>
            <a:pPr marL="609600" indent="-609600" algn="just" eaLnBrk="1" hangingPunct="1">
              <a:buFont typeface="Arial" charset="0"/>
              <a:buAutoNum type="arabicPeriod"/>
            </a:pPr>
            <a:r>
              <a:rPr lang="cs-CZ" sz="2000" b="1" dirty="0">
                <a:latin typeface="Constantia" pitchFamily="18" charset="0"/>
              </a:rPr>
              <a:t>podmíněné zastavení trestního stíhání</a:t>
            </a:r>
            <a:r>
              <a:rPr lang="cs-CZ" sz="2000" dirty="0">
                <a:latin typeface="Constantia" pitchFamily="18" charset="0"/>
              </a:rPr>
              <a:t> </a:t>
            </a:r>
            <a:r>
              <a:rPr lang="cs-CZ" sz="2000" i="1" dirty="0">
                <a:latin typeface="Constantia" pitchFamily="18" charset="0"/>
              </a:rPr>
              <a:t>(shodně jako u dospělých dle § 307 až § 308 TŘ – pouze jediná odchylka dle § 69 odst. 2 ZSM, a to při stanovení délky zkušební doby PZTS, jestliže se mladistvý zavázal zdržet se určité činnosti nebo složit peněžitou částku státu na peněžitou pomoc obětem trestné činnosti – zde zkušební doba činí 6 měsíců až 3 roky, zatímco u dospělého činí až 5 let XXX v ostatních případech PZTS může zkušební doba činit shodně u dospělých i mladistvých 6 měsíců až  2 roky; při ponechání PZTS v platnosti možnost prodloužení zkušební doby až o 1 rok – celková doba nesmí překročit 3 roky XXX u dospělých lze zkušební dobu prodloužit až o 2 roky s tím, že celková doba nesmí překročit 5 let)</a:t>
            </a:r>
          </a:p>
          <a:p>
            <a:pPr marL="609600" indent="-609600" algn="just" eaLnBrk="1" hangingPunct="1">
              <a:buFont typeface="Arial" charset="0"/>
              <a:buAutoNum type="arabicPeriod"/>
            </a:pPr>
            <a:endParaRPr lang="cs-CZ" sz="2000" i="1" dirty="0">
              <a:latin typeface="Constantia" pitchFamily="18" charset="0"/>
            </a:endParaRPr>
          </a:p>
          <a:p>
            <a:pPr marL="609600" indent="-609600" algn="just" eaLnBrk="1" hangingPunct="1">
              <a:buFont typeface="Arial" charset="0"/>
              <a:buAutoNum type="arabicPeriod"/>
            </a:pPr>
            <a:r>
              <a:rPr lang="cs-CZ" sz="2000" b="1" dirty="0">
                <a:latin typeface="Constantia" pitchFamily="18" charset="0"/>
              </a:rPr>
              <a:t>podmíněné odložení podání návrhu na potrestání</a:t>
            </a:r>
            <a:r>
              <a:rPr lang="cs-CZ" sz="2000" i="1" dirty="0">
                <a:latin typeface="Constantia" pitchFamily="18" charset="0"/>
              </a:rPr>
              <a:t> (shodně jako u dospělých dle § 179g a § 179h TŘ; při ponechání </a:t>
            </a:r>
            <a:r>
              <a:rPr lang="cs-CZ" sz="2000" i="1" dirty="0" err="1">
                <a:latin typeface="Constantia" pitchFamily="18" charset="0"/>
              </a:rPr>
              <a:t>POPNnP</a:t>
            </a:r>
            <a:r>
              <a:rPr lang="cs-CZ" sz="2000" i="1" dirty="0">
                <a:latin typeface="Constantia" pitchFamily="18" charset="0"/>
              </a:rPr>
              <a:t> v platnosti možnost prodloužení zkušební doby až o 1 rok – celková doba nesmí překročit 3 roky XXX u dospělých lze zkušební dobu prodloužit až o 2 roky s tím, že celková doba nesmí překročit 5 let)</a:t>
            </a: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37B4B9DC-8D55-49B4-ADA4-DE9EBB59801A}" type="slidenum">
              <a:rPr lang="cs-CZ"/>
              <a:pPr>
                <a:defRPr/>
              </a:pPr>
              <a:t>17</a:t>
            </a:fld>
            <a:endParaRPr lang="cs-CZ"/>
          </a:p>
        </p:txBody>
      </p:sp>
    </p:spTree>
    <p:extLst>
      <p:ext uri="{BB962C8B-B14F-4D97-AF65-F5344CB8AC3E}">
        <p14:creationId xmlns:p14="http://schemas.microsoft.com/office/powerpoint/2010/main" val="19255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Nadpis 1"/>
          <p:cNvSpPr>
            <a:spLocks noGrp="1"/>
          </p:cNvSpPr>
          <p:nvPr>
            <p:ph type="title"/>
          </p:nvPr>
        </p:nvSpPr>
        <p:spPr>
          <a:xfrm>
            <a:off x="457200" y="274638"/>
            <a:ext cx="8229600" cy="850900"/>
          </a:xfrm>
        </p:spPr>
        <p:txBody>
          <a:bodyPr/>
          <a:lstStyle/>
          <a:p>
            <a:pPr eaLnBrk="1" hangingPunct="1"/>
            <a:r>
              <a:rPr lang="cs-CZ" sz="3200" b="1">
                <a:solidFill>
                  <a:srgbClr val="C00000"/>
                </a:solidFill>
                <a:latin typeface="Constantia" pitchFamily="18" charset="0"/>
              </a:rPr>
              <a:t>Opatření ukládaná mladistvým </a:t>
            </a:r>
          </a:p>
        </p:txBody>
      </p:sp>
      <p:sp>
        <p:nvSpPr>
          <p:cNvPr id="29698" name="Zástupný symbol pro obsah 2"/>
          <p:cNvSpPr>
            <a:spLocks noGrp="1"/>
          </p:cNvSpPr>
          <p:nvPr>
            <p:ph idx="1"/>
          </p:nvPr>
        </p:nvSpPr>
        <p:spPr>
          <a:xfrm>
            <a:off x="457200" y="1557338"/>
            <a:ext cx="8229600" cy="4568825"/>
          </a:xfrm>
        </p:spPr>
        <p:txBody>
          <a:bodyPr/>
          <a:lstStyle/>
          <a:p>
            <a:pPr algn="just" eaLnBrk="1" hangingPunct="1"/>
            <a:r>
              <a:rPr lang="cs-CZ" sz="2400">
                <a:latin typeface="Constantia" pitchFamily="18" charset="0"/>
              </a:rPr>
              <a:t>výchovná opatření (viz § 15 - § 20 ZSM)</a:t>
            </a:r>
          </a:p>
          <a:p>
            <a:pPr algn="just" eaLnBrk="1" hangingPunct="1"/>
            <a:endParaRPr lang="cs-CZ" sz="2400">
              <a:latin typeface="Constantia" pitchFamily="18" charset="0"/>
            </a:endParaRPr>
          </a:p>
          <a:p>
            <a:pPr algn="just" eaLnBrk="1" hangingPunct="1"/>
            <a:r>
              <a:rPr lang="cs-CZ" sz="2400">
                <a:latin typeface="Constantia" pitchFamily="18" charset="0"/>
              </a:rPr>
              <a:t>ochranná opatření (viz § 21 - § 23 ZSM)</a:t>
            </a:r>
          </a:p>
          <a:p>
            <a:pPr algn="just" eaLnBrk="1" hangingPunct="1"/>
            <a:endParaRPr lang="cs-CZ" sz="2400">
              <a:latin typeface="Constantia" pitchFamily="18" charset="0"/>
            </a:endParaRPr>
          </a:p>
          <a:p>
            <a:pPr algn="just" eaLnBrk="1" hangingPunct="1"/>
            <a:r>
              <a:rPr lang="cs-CZ" sz="2400">
                <a:latin typeface="Constantia" pitchFamily="18" charset="0"/>
              </a:rPr>
              <a:t>trestní opatření (viz § 24 - § 35 ZSM)</a:t>
            </a:r>
          </a:p>
          <a:p>
            <a:pPr algn="just" eaLnBrk="1" hangingPunct="1"/>
            <a:endParaRPr lang="cs-CZ" sz="2400">
              <a:latin typeface="Constantia" pitchFamily="18" charset="0"/>
            </a:endParaRPr>
          </a:p>
          <a:p>
            <a:pPr algn="just" eaLnBrk="1" hangingPunct="1">
              <a:buFont typeface="Arial" charset="0"/>
              <a:buNone/>
            </a:pPr>
            <a:r>
              <a:rPr lang="cs-CZ" sz="2400">
                <a:latin typeface="Constantia" pitchFamily="18" charset="0"/>
              </a:rPr>
              <a:t>= možná kumulace </a:t>
            </a: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225C9E0D-0E30-42A2-938F-C4862101CC55}" type="slidenum">
              <a:rPr lang="cs-CZ"/>
              <a:pPr>
                <a:defRPr/>
              </a:pPr>
              <a:t>18</a:t>
            </a:fld>
            <a:endParaRPr 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Nadpis 1"/>
          <p:cNvSpPr>
            <a:spLocks noGrp="1"/>
          </p:cNvSpPr>
          <p:nvPr>
            <p:ph type="title"/>
          </p:nvPr>
        </p:nvSpPr>
        <p:spPr>
          <a:xfrm>
            <a:off x="457200" y="274638"/>
            <a:ext cx="8229600" cy="850900"/>
          </a:xfrm>
        </p:spPr>
        <p:txBody>
          <a:bodyPr/>
          <a:lstStyle/>
          <a:p>
            <a:pPr eaLnBrk="1" hangingPunct="1"/>
            <a:r>
              <a:rPr lang="cs-CZ" sz="3200" b="1">
                <a:solidFill>
                  <a:srgbClr val="C00000"/>
                </a:solidFill>
                <a:latin typeface="Constantia" pitchFamily="18" charset="0"/>
              </a:rPr>
              <a:t>Výchovná opatření </a:t>
            </a:r>
          </a:p>
        </p:txBody>
      </p:sp>
      <p:sp>
        <p:nvSpPr>
          <p:cNvPr id="30722" name="Zástupný symbol pro obsah 2"/>
          <p:cNvSpPr>
            <a:spLocks noGrp="1"/>
          </p:cNvSpPr>
          <p:nvPr>
            <p:ph idx="1"/>
          </p:nvPr>
        </p:nvSpPr>
        <p:spPr>
          <a:xfrm>
            <a:off x="457200" y="1125538"/>
            <a:ext cx="8229600" cy="5000625"/>
          </a:xfrm>
        </p:spPr>
        <p:txBody>
          <a:bodyPr/>
          <a:lstStyle/>
          <a:p>
            <a:pPr algn="just" eaLnBrk="1" hangingPunct="1">
              <a:lnSpc>
                <a:spcPct val="80000"/>
              </a:lnSpc>
            </a:pPr>
            <a:r>
              <a:rPr lang="cs-CZ" sz="2000">
                <a:latin typeface="Constantia" pitchFamily="18" charset="0"/>
              </a:rPr>
              <a:t>viz § 15 - § 20 ZSM</a:t>
            </a:r>
          </a:p>
          <a:p>
            <a:pPr algn="just" eaLnBrk="1" hangingPunct="1">
              <a:lnSpc>
                <a:spcPct val="80000"/>
              </a:lnSpc>
            </a:pPr>
            <a:r>
              <a:rPr lang="cs-CZ" sz="2000">
                <a:latin typeface="Constantia" pitchFamily="18" charset="0"/>
              </a:rPr>
              <a:t>výchovná opatření lze uložit :</a:t>
            </a:r>
          </a:p>
          <a:p>
            <a:pPr algn="just" eaLnBrk="1" hangingPunct="1">
              <a:lnSpc>
                <a:spcPct val="80000"/>
              </a:lnSpc>
              <a:buFont typeface="Calibri" pitchFamily="34" charset="0"/>
              <a:buAutoNum type="arabicPeriod"/>
            </a:pPr>
            <a:r>
              <a:rPr lang="cs-CZ" sz="2000">
                <a:latin typeface="Constantia" pitchFamily="18" charset="0"/>
              </a:rPr>
              <a:t>vedle trestních opatření a ochranných opatření</a:t>
            </a:r>
          </a:p>
          <a:p>
            <a:pPr algn="just" eaLnBrk="1" hangingPunct="1">
              <a:lnSpc>
                <a:spcPct val="80000"/>
              </a:lnSpc>
              <a:buFont typeface="Calibri" pitchFamily="34" charset="0"/>
              <a:buAutoNum type="arabicPeriod"/>
            </a:pPr>
            <a:r>
              <a:rPr lang="cs-CZ" sz="2000">
                <a:latin typeface="Constantia" pitchFamily="18" charset="0"/>
              </a:rPr>
              <a:t>samostatně při upuštění (podmíněném upuštění) od uložení trestního opatření </a:t>
            </a:r>
          </a:p>
          <a:p>
            <a:pPr algn="just" eaLnBrk="1" hangingPunct="1">
              <a:lnSpc>
                <a:spcPct val="80000"/>
              </a:lnSpc>
              <a:buFont typeface="Calibri" pitchFamily="34" charset="0"/>
              <a:buAutoNum type="arabicPeriod"/>
            </a:pPr>
            <a:r>
              <a:rPr lang="cs-CZ" sz="2000">
                <a:latin typeface="Constantia" pitchFamily="18" charset="0"/>
              </a:rPr>
              <a:t>v rámci odklonů</a:t>
            </a:r>
          </a:p>
          <a:p>
            <a:pPr algn="just" eaLnBrk="1" hangingPunct="1">
              <a:lnSpc>
                <a:spcPct val="80000"/>
              </a:lnSpc>
              <a:buFont typeface="Calibri" pitchFamily="34" charset="0"/>
              <a:buAutoNum type="arabicPeriod"/>
            </a:pPr>
            <a:r>
              <a:rPr lang="cs-CZ" sz="2000">
                <a:latin typeface="Constantia" pitchFamily="18" charset="0"/>
              </a:rPr>
              <a:t>již v průběhu trestního řízení ještě před rozhodnutím soudu o vině </a:t>
            </a:r>
            <a:r>
              <a:rPr lang="cs-CZ" sz="1700" i="1">
                <a:latin typeface="Constantia" pitchFamily="18" charset="0"/>
              </a:rPr>
              <a:t>(jen se souhlasem mladistvého; je-li souhlas odvolán, výkon výchovného opatření musí být ukončen; opatření trvá nejdéle do pravomocného skončení trestního stíhání)</a:t>
            </a:r>
          </a:p>
          <a:p>
            <a:pPr algn="just" eaLnBrk="1" hangingPunct="1">
              <a:lnSpc>
                <a:spcPct val="80000"/>
              </a:lnSpc>
              <a:buFont typeface="Calibri" pitchFamily="34" charset="0"/>
              <a:buAutoNum type="arabicPeriod"/>
            </a:pPr>
            <a:r>
              <a:rPr lang="cs-CZ" sz="2000">
                <a:latin typeface="Constantia" pitchFamily="18" charset="0"/>
              </a:rPr>
              <a:t>v přípravném řízení o jejich uložení rozhoduje státní zástupce, v řízení před soudem soud</a:t>
            </a:r>
          </a:p>
          <a:p>
            <a:pPr algn="just" eaLnBrk="1" hangingPunct="1">
              <a:lnSpc>
                <a:spcPct val="80000"/>
              </a:lnSpc>
            </a:pPr>
            <a:endParaRPr lang="cs-CZ" sz="2000">
              <a:latin typeface="Constantia" pitchFamily="18" charset="0"/>
            </a:endParaRPr>
          </a:p>
          <a:p>
            <a:pPr algn="just" eaLnBrk="1" hangingPunct="1">
              <a:lnSpc>
                <a:spcPct val="80000"/>
              </a:lnSpc>
            </a:pPr>
            <a:r>
              <a:rPr lang="cs-CZ" sz="2000">
                <a:latin typeface="Constantia" pitchFamily="18" charset="0"/>
              </a:rPr>
              <a:t>nahrazují přiměřená omezení a přiměřené povinnosti podle TZ a TŘ</a:t>
            </a:r>
          </a:p>
          <a:p>
            <a:pPr algn="just" eaLnBrk="1" hangingPunct="1">
              <a:lnSpc>
                <a:spcPct val="80000"/>
              </a:lnSpc>
            </a:pPr>
            <a:r>
              <a:rPr lang="cs-CZ" sz="2000">
                <a:latin typeface="Constantia" pitchFamily="18" charset="0"/>
              </a:rPr>
              <a:t>podle TZ je lze uložit i osobám ve věku blízkém věku mladistvého </a:t>
            </a:r>
            <a:r>
              <a:rPr lang="cs-CZ" sz="2000" i="1">
                <a:latin typeface="Constantia" pitchFamily="18" charset="0"/>
              </a:rPr>
              <a:t>(v rámci alternativních trestů)</a:t>
            </a:r>
            <a:endParaRPr lang="cs-CZ" sz="2000">
              <a:latin typeface="Constantia" pitchFamily="18" charset="0"/>
            </a:endParaRPr>
          </a:p>
          <a:p>
            <a:pPr algn="just" eaLnBrk="1" hangingPunct="1">
              <a:lnSpc>
                <a:spcPct val="80000"/>
              </a:lnSpc>
            </a:pPr>
            <a:r>
              <a:rPr lang="cs-CZ" sz="2000">
                <a:latin typeface="Constantia" pitchFamily="18" charset="0"/>
              </a:rPr>
              <a:t>trvají po současně stanovenou zkušební dobu, jinak je lze uložit nejdéle na dobu 3 let </a:t>
            </a:r>
            <a:r>
              <a:rPr lang="cs-CZ" sz="1700" i="1">
                <a:latin typeface="Constantia" pitchFamily="18" charset="0"/>
              </a:rPr>
              <a:t>(jsou-li ukládána samostatně nebo vedle jiného výchovného nebo ochranného opatření )</a:t>
            </a:r>
            <a:endParaRPr lang="cs-CZ" sz="2000">
              <a:latin typeface="Constantia" pitchFamily="18" charset="0"/>
            </a:endParaRPr>
          </a:p>
          <a:p>
            <a:pPr algn="just" eaLnBrk="1" hangingPunct="1">
              <a:lnSpc>
                <a:spcPct val="80000"/>
              </a:lnSpc>
            </a:pPr>
            <a:r>
              <a:rPr lang="cs-CZ" sz="2000">
                <a:latin typeface="Constantia" pitchFamily="18" charset="0"/>
              </a:rPr>
              <a:t>možnost zrušení nebo změny výchovného opatření </a:t>
            </a:r>
          </a:p>
          <a:p>
            <a:pPr algn="just" eaLnBrk="1" hangingPunct="1">
              <a:lnSpc>
                <a:spcPct val="80000"/>
              </a:lnSpc>
            </a:pPr>
            <a:endParaRPr lang="cs-CZ" sz="2000">
              <a:latin typeface="Constantia" pitchFamily="18" charset="0"/>
            </a:endParaRP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C3A29C9E-5337-4FDD-A7DF-A5540495EF8B}" type="slidenum">
              <a:rPr lang="cs-CZ"/>
              <a:pPr>
                <a:defRPr/>
              </a:pPr>
              <a:t>19</a:t>
            </a:fld>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201612"/>
          </a:xfrm>
        </p:spPr>
        <p:txBody>
          <a:bodyPr rtlCol="0">
            <a:normAutofit fontScale="90000"/>
          </a:bodyPr>
          <a:lstStyle/>
          <a:p>
            <a:pPr eaLnBrk="1" fontAlgn="auto" hangingPunct="1">
              <a:spcAft>
                <a:spcPts val="0"/>
              </a:spcAft>
              <a:defRPr/>
            </a:pPr>
            <a:endParaRPr lang="cs-CZ" dirty="0"/>
          </a:p>
        </p:txBody>
      </p:sp>
      <p:sp>
        <p:nvSpPr>
          <p:cNvPr id="15362" name="Zástupný symbol pro obsah 2"/>
          <p:cNvSpPr>
            <a:spLocks noGrp="1"/>
          </p:cNvSpPr>
          <p:nvPr>
            <p:ph idx="1"/>
          </p:nvPr>
        </p:nvSpPr>
        <p:spPr>
          <a:xfrm>
            <a:off x="179512" y="44624"/>
            <a:ext cx="8784976" cy="6676851"/>
          </a:xfrm>
        </p:spPr>
        <p:txBody>
          <a:bodyPr/>
          <a:lstStyle/>
          <a:p>
            <a:pPr algn="ctr" eaLnBrk="1" hangingPunct="1">
              <a:buFont typeface="Arial" charset="0"/>
              <a:buNone/>
            </a:pPr>
            <a:r>
              <a:rPr lang="cs-CZ" sz="2400" b="1" dirty="0">
                <a:solidFill>
                  <a:srgbClr val="C00000"/>
                </a:solidFill>
                <a:latin typeface="Constantia" pitchFamily="18" charset="0"/>
              </a:rPr>
              <a:t>zákon č. 218/2003 Sb., o soudnictví ve věcech mládeže</a:t>
            </a:r>
            <a:endParaRPr lang="cs-CZ" sz="2000" b="1" dirty="0">
              <a:solidFill>
                <a:srgbClr val="FF0000"/>
              </a:solidFill>
              <a:latin typeface="Constantia" pitchFamily="18" charset="0"/>
            </a:endParaRPr>
          </a:p>
          <a:p>
            <a:pPr algn="just" eaLnBrk="1" hangingPunct="1"/>
            <a:r>
              <a:rPr lang="cs-CZ" sz="2000" dirty="0" err="1">
                <a:latin typeface="Constantia" pitchFamily="18" charset="0"/>
              </a:rPr>
              <a:t>lex</a:t>
            </a:r>
            <a:r>
              <a:rPr lang="cs-CZ" sz="2000" dirty="0">
                <a:latin typeface="Constantia" pitchFamily="18" charset="0"/>
              </a:rPr>
              <a:t> </a:t>
            </a:r>
            <a:r>
              <a:rPr lang="cs-CZ" sz="2000" dirty="0" err="1">
                <a:latin typeface="Constantia" pitchFamily="18" charset="0"/>
              </a:rPr>
              <a:t>specialis</a:t>
            </a:r>
            <a:endParaRPr lang="cs-CZ" sz="2000" dirty="0">
              <a:latin typeface="Constantia" pitchFamily="18" charset="0"/>
            </a:endParaRPr>
          </a:p>
          <a:p>
            <a:pPr algn="just" eaLnBrk="1" hangingPunct="1"/>
            <a:r>
              <a:rPr lang="cs-CZ" sz="2000" dirty="0">
                <a:latin typeface="Constantia" pitchFamily="18" charset="0"/>
              </a:rPr>
              <a:t>vztah subsidiarity trestního zákoníku a trestního řádu</a:t>
            </a:r>
          </a:p>
          <a:p>
            <a:pPr algn="just" eaLnBrk="1" hangingPunct="1"/>
            <a:r>
              <a:rPr lang="cs-CZ" sz="2000" dirty="0">
                <a:latin typeface="Constantia" pitchFamily="18" charset="0"/>
              </a:rPr>
              <a:t>norma obsahující hmotněprávní i procesněprávní ustanovení</a:t>
            </a:r>
          </a:p>
          <a:p>
            <a:pPr algn="just" eaLnBrk="1" hangingPunct="1"/>
            <a:endParaRPr lang="cs-CZ" sz="2000" dirty="0">
              <a:latin typeface="Constantia" pitchFamily="18" charset="0"/>
            </a:endParaRPr>
          </a:p>
          <a:p>
            <a:pPr algn="just" eaLnBrk="1" hangingPunct="1"/>
            <a:r>
              <a:rPr lang="cs-CZ" sz="2000" b="1" dirty="0">
                <a:solidFill>
                  <a:srgbClr val="FFFF00"/>
                </a:solidFill>
                <a:latin typeface="Constantia" pitchFamily="18" charset="0"/>
              </a:rPr>
              <a:t>POZOR na významnou novelu ZSM provedenou zákonem č. 165/2024 Sb., s účinností od 01.07.2024 </a:t>
            </a:r>
            <a:r>
              <a:rPr lang="cs-CZ" sz="2000" i="1" dirty="0">
                <a:latin typeface="Constantia" pitchFamily="18" charset="0"/>
              </a:rPr>
              <a:t>(dopadá zejména na řízení ve věcech dětí mladších patnácti let, tj. řízení ve věcech Rod)</a:t>
            </a:r>
          </a:p>
          <a:p>
            <a:pPr algn="just" eaLnBrk="1" hangingPunct="1"/>
            <a:endParaRPr lang="cs-CZ" sz="2000" dirty="0">
              <a:latin typeface="Constantia" pitchFamily="18" charset="0"/>
            </a:endParaRPr>
          </a:p>
          <a:p>
            <a:pPr algn="just" eaLnBrk="1" hangingPunct="1"/>
            <a:r>
              <a:rPr lang="cs-CZ" sz="2000" dirty="0">
                <a:latin typeface="Constantia" pitchFamily="18" charset="0"/>
              </a:rPr>
              <a:t>možnost užití zvláštních ustanovení ZSM o trestním řízení (tzn. </a:t>
            </a:r>
            <a:r>
              <a:rPr lang="cs-CZ" sz="2000" b="1" u="sng" dirty="0">
                <a:latin typeface="Constantia" pitchFamily="18" charset="0"/>
              </a:rPr>
              <a:t>ustanovení procesní povahy</a:t>
            </a:r>
            <a:r>
              <a:rPr lang="cs-CZ" sz="2000" dirty="0">
                <a:latin typeface="Constantia" pitchFamily="18" charset="0"/>
              </a:rPr>
              <a:t>) jen tehdy, pokud bylo trestní stíhání zahájeno ještě před dovršením 19. roku věku mladistvého </a:t>
            </a:r>
            <a:r>
              <a:rPr lang="cs-CZ" sz="2000" b="1" dirty="0">
                <a:latin typeface="Constantia" pitchFamily="18" charset="0"/>
              </a:rPr>
              <a:t>XXX</a:t>
            </a:r>
            <a:r>
              <a:rPr lang="cs-CZ" sz="2000" dirty="0">
                <a:latin typeface="Constantia" pitchFamily="18" charset="0"/>
              </a:rPr>
              <a:t> </a:t>
            </a:r>
            <a:r>
              <a:rPr lang="cs-CZ" sz="2000" i="1" dirty="0">
                <a:latin typeface="Constantia" pitchFamily="18" charset="0"/>
              </a:rPr>
              <a:t>toto pravidlo nedopadá na </a:t>
            </a:r>
            <a:r>
              <a:rPr lang="cs-CZ" sz="2000" b="1" i="1" dirty="0">
                <a:latin typeface="Constantia" pitchFamily="18" charset="0"/>
              </a:rPr>
              <a:t>ustanovení hmotněprávní povahy </a:t>
            </a:r>
            <a:r>
              <a:rPr lang="cs-CZ" sz="2000" i="1" dirty="0">
                <a:latin typeface="Constantia" pitchFamily="18" charset="0"/>
              </a:rPr>
              <a:t>(zde je vždy určující věk pachatele v době spáchání činu)</a:t>
            </a:r>
          </a:p>
          <a:p>
            <a:pPr algn="just" eaLnBrk="1" hangingPunct="1"/>
            <a:endParaRPr lang="cs-CZ" sz="2000" dirty="0">
              <a:latin typeface="Constantia" pitchFamily="18" charset="0"/>
            </a:endParaRPr>
          </a:p>
          <a:p>
            <a:pPr algn="just" eaLnBrk="1" hangingPunct="1"/>
            <a:r>
              <a:rPr lang="cs-CZ" sz="2000" dirty="0">
                <a:latin typeface="Constantia" pitchFamily="18" charset="0"/>
              </a:rPr>
              <a:t>spáchal-li mladistvý část provinění před a část po dovršení věku 18. let, užijí se zvláštní ustanovení ZSM o trestním řízení (tzn. </a:t>
            </a:r>
            <a:r>
              <a:rPr lang="cs-CZ" sz="2000" b="1" u="sng" dirty="0">
                <a:latin typeface="Constantia" pitchFamily="18" charset="0"/>
              </a:rPr>
              <a:t>ustanovení procesní povahy</a:t>
            </a:r>
            <a:r>
              <a:rPr lang="cs-CZ" sz="2000" dirty="0">
                <a:latin typeface="Constantia" pitchFamily="18" charset="0"/>
              </a:rPr>
              <a:t>) jen tehdy, jestliže TZ stanoví na čin spáchaný  po dovršení 18. roku věku trest mírnější </a:t>
            </a:r>
            <a:r>
              <a:rPr lang="cs-CZ" sz="2000" i="1" dirty="0">
                <a:latin typeface="Constantia" pitchFamily="18" charset="0"/>
              </a:rPr>
              <a:t>(stanoví-li trest stejný nebo přísnější, pak se procesní ustanovení ZSM neužijí)</a:t>
            </a:r>
          </a:p>
          <a:p>
            <a:pPr algn="just" eaLnBrk="1" hangingPunct="1"/>
            <a:endParaRPr lang="cs-CZ" sz="2400" dirty="0">
              <a:latin typeface="Constantia" pitchFamily="18" charset="0"/>
            </a:endParaRPr>
          </a:p>
        </p:txBody>
      </p:sp>
      <p:sp>
        <p:nvSpPr>
          <p:cNvPr id="4" name="Zástupný symbol pro číslo snímku 3"/>
          <p:cNvSpPr>
            <a:spLocks noGrp="1"/>
          </p:cNvSpPr>
          <p:nvPr>
            <p:ph type="sldNum" sz="quarter" idx="12"/>
          </p:nvPr>
        </p:nvSpPr>
        <p:spPr/>
        <p:txBody>
          <a:bodyPr/>
          <a:lstStyle/>
          <a:p>
            <a:pPr>
              <a:defRPr/>
            </a:pPr>
            <a:fld id="{4593E875-B4EC-48F8-B340-48619A332C13}" type="slidenum">
              <a:rPr lang="cs-CZ"/>
              <a:pPr>
                <a:defRPr/>
              </a:pPr>
              <a:t>2</a:t>
            </a:fld>
            <a:endParaRPr lang="cs-CZ" dirty="0"/>
          </a:p>
        </p:txBody>
      </p:sp>
      <p:sp>
        <p:nvSpPr>
          <p:cNvPr id="5" name="Zástupný symbol pro zápatí 4"/>
          <p:cNvSpPr>
            <a:spLocks noGrp="1"/>
          </p:cNvSpPr>
          <p:nvPr>
            <p:ph type="ftr" sz="quarter" idx="11"/>
          </p:nvPr>
        </p:nvSpPr>
        <p:spPr/>
        <p:txBody>
          <a:bodyPr/>
          <a:lstStyle/>
          <a:p>
            <a:pPr>
              <a:defRPr/>
            </a:pP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Nadpis 1"/>
          <p:cNvSpPr>
            <a:spLocks noGrp="1"/>
          </p:cNvSpPr>
          <p:nvPr>
            <p:ph type="title"/>
          </p:nvPr>
        </p:nvSpPr>
        <p:spPr>
          <a:xfrm>
            <a:off x="457200" y="136526"/>
            <a:ext cx="8229600" cy="595312"/>
          </a:xfrm>
        </p:spPr>
        <p:txBody>
          <a:bodyPr/>
          <a:lstStyle/>
          <a:p>
            <a:pPr eaLnBrk="1" hangingPunct="1"/>
            <a:r>
              <a:rPr lang="cs-CZ" sz="3200" b="1" dirty="0">
                <a:solidFill>
                  <a:srgbClr val="C00000"/>
                </a:solidFill>
                <a:latin typeface="Constantia" pitchFamily="18" charset="0"/>
              </a:rPr>
              <a:t>Výchovná opatření </a:t>
            </a:r>
            <a:endParaRPr lang="cs-CZ" sz="3200" dirty="0"/>
          </a:p>
        </p:txBody>
      </p:sp>
      <p:sp>
        <p:nvSpPr>
          <p:cNvPr id="3" name="Zástupný symbol pro obsah 2"/>
          <p:cNvSpPr>
            <a:spLocks noGrp="1"/>
          </p:cNvSpPr>
          <p:nvPr>
            <p:ph idx="1"/>
          </p:nvPr>
        </p:nvSpPr>
        <p:spPr>
          <a:xfrm>
            <a:off x="179512" y="620688"/>
            <a:ext cx="8784976" cy="6100786"/>
          </a:xfrm>
        </p:spPr>
        <p:txBody>
          <a:bodyPr rtlCol="0">
            <a:normAutofit fontScale="62500" lnSpcReduction="20000"/>
          </a:bodyPr>
          <a:lstStyle/>
          <a:p>
            <a:pPr algn="just" eaLnBrk="1" fontAlgn="auto" hangingPunct="1">
              <a:lnSpc>
                <a:spcPct val="120000"/>
              </a:lnSpc>
              <a:spcAft>
                <a:spcPts val="0"/>
              </a:spcAft>
              <a:buFont typeface="Arial" pitchFamily="34" charset="0"/>
              <a:buChar char="•"/>
              <a:defRPr/>
            </a:pPr>
            <a:r>
              <a:rPr lang="cs-CZ" dirty="0">
                <a:latin typeface="Constantia" pitchFamily="18" charset="0"/>
              </a:rPr>
              <a:t>druhy </a:t>
            </a:r>
            <a:r>
              <a:rPr lang="cs-CZ" b="1" dirty="0">
                <a:solidFill>
                  <a:srgbClr val="FF0000"/>
                </a:solidFill>
                <a:latin typeface="Constantia" pitchFamily="18" charset="0"/>
              </a:rPr>
              <a:t>výchovných opatření</a:t>
            </a:r>
            <a:r>
              <a:rPr lang="cs-CZ" dirty="0">
                <a:solidFill>
                  <a:srgbClr val="FF0000"/>
                </a:solidFill>
                <a:latin typeface="Constantia" pitchFamily="18" charset="0"/>
              </a:rPr>
              <a:t>:</a:t>
            </a:r>
          </a:p>
          <a:p>
            <a:pPr algn="just" eaLnBrk="1" fontAlgn="auto" hangingPunct="1">
              <a:lnSpc>
                <a:spcPct val="120000"/>
              </a:lnSpc>
              <a:spcAft>
                <a:spcPts val="0"/>
              </a:spcAft>
              <a:buFont typeface="Arial" pitchFamily="34" charset="0"/>
              <a:buChar char="•"/>
              <a:defRPr/>
            </a:pPr>
            <a:endParaRPr lang="cs-CZ" dirty="0">
              <a:latin typeface="Constantia" pitchFamily="18" charset="0"/>
            </a:endParaRPr>
          </a:p>
          <a:p>
            <a:pPr marL="457200" indent="-457200" algn="just" eaLnBrk="1" fontAlgn="auto" hangingPunct="1">
              <a:lnSpc>
                <a:spcPct val="120000"/>
              </a:lnSpc>
              <a:spcAft>
                <a:spcPts val="0"/>
              </a:spcAft>
              <a:buFont typeface="+mj-lt"/>
              <a:buAutoNum type="arabicPeriod"/>
              <a:defRPr/>
            </a:pPr>
            <a:r>
              <a:rPr lang="cs-CZ" b="1" u="sng" dirty="0">
                <a:latin typeface="Constantia" pitchFamily="18" charset="0"/>
              </a:rPr>
              <a:t>dohled probačního úředníka</a:t>
            </a:r>
            <a:r>
              <a:rPr lang="cs-CZ" b="1" dirty="0">
                <a:latin typeface="Constantia" pitchFamily="18" charset="0"/>
              </a:rPr>
              <a:t> </a:t>
            </a:r>
            <a:r>
              <a:rPr lang="cs-CZ" dirty="0">
                <a:latin typeface="Constantia" pitchFamily="18" charset="0"/>
              </a:rPr>
              <a:t>(§ 16 ZSM)</a:t>
            </a:r>
          </a:p>
          <a:p>
            <a:pPr marL="457200" indent="-457200" algn="just" eaLnBrk="1" fontAlgn="auto" hangingPunct="1">
              <a:lnSpc>
                <a:spcPct val="120000"/>
              </a:lnSpc>
              <a:spcAft>
                <a:spcPts val="0"/>
              </a:spcAft>
              <a:buFont typeface="+mj-lt"/>
              <a:buAutoNum type="arabicPeriod"/>
              <a:defRPr/>
            </a:pPr>
            <a:r>
              <a:rPr lang="cs-CZ" b="1" u="sng" dirty="0">
                <a:latin typeface="Constantia" pitchFamily="18" charset="0"/>
              </a:rPr>
              <a:t>probační program</a:t>
            </a:r>
            <a:r>
              <a:rPr lang="cs-CZ" b="1" dirty="0">
                <a:latin typeface="Constantia" pitchFamily="18" charset="0"/>
              </a:rPr>
              <a:t> </a:t>
            </a:r>
            <a:r>
              <a:rPr lang="cs-CZ" dirty="0">
                <a:latin typeface="Constantia" pitchFamily="18" charset="0"/>
              </a:rPr>
              <a:t>(§ 17 ZSM </a:t>
            </a:r>
            <a:r>
              <a:rPr lang="cs-CZ" sz="2900" dirty="0">
                <a:latin typeface="Constantia" pitchFamily="18" charset="0"/>
              </a:rPr>
              <a:t>= </a:t>
            </a:r>
            <a:r>
              <a:rPr lang="cs-CZ" sz="2600" i="1" dirty="0">
                <a:latin typeface="Constantia" pitchFamily="18" charset="0"/>
              </a:rPr>
              <a:t>probační programy poskytované PMS + další ministrem spravedlnosti schválené probační programy = dohled na výkon programu zajišťuje středisko PMS podle bydliště mladistvého</a:t>
            </a:r>
            <a:r>
              <a:rPr lang="cs-CZ" sz="2600" dirty="0">
                <a:latin typeface="Constantia" pitchFamily="18" charset="0"/>
              </a:rPr>
              <a:t>)</a:t>
            </a:r>
          </a:p>
          <a:p>
            <a:pPr marL="457200" indent="-457200" algn="just" eaLnBrk="1" fontAlgn="auto" hangingPunct="1">
              <a:lnSpc>
                <a:spcPct val="120000"/>
              </a:lnSpc>
              <a:spcAft>
                <a:spcPts val="0"/>
              </a:spcAft>
              <a:buFont typeface="+mj-lt"/>
              <a:buAutoNum type="arabicPeriod"/>
              <a:defRPr/>
            </a:pPr>
            <a:r>
              <a:rPr lang="cs-CZ" b="1" u="sng" dirty="0">
                <a:latin typeface="Constantia" pitchFamily="18" charset="0"/>
              </a:rPr>
              <a:t>výchovné povinnosti</a:t>
            </a:r>
            <a:r>
              <a:rPr lang="cs-CZ" b="1" dirty="0">
                <a:latin typeface="Constantia" pitchFamily="18" charset="0"/>
              </a:rPr>
              <a:t> </a:t>
            </a:r>
            <a:r>
              <a:rPr lang="cs-CZ" dirty="0">
                <a:latin typeface="Constantia" pitchFamily="18" charset="0"/>
              </a:rPr>
              <a:t>(§ 18 ZSM)</a:t>
            </a:r>
          </a:p>
          <a:p>
            <a:pPr marL="457200" indent="-457200" algn="just" eaLnBrk="1" fontAlgn="auto" hangingPunct="1">
              <a:lnSpc>
                <a:spcPct val="120000"/>
              </a:lnSpc>
              <a:spcAft>
                <a:spcPts val="0"/>
              </a:spcAft>
              <a:buFont typeface="+mj-lt"/>
              <a:buAutoNum type="arabicPeriod"/>
              <a:defRPr/>
            </a:pPr>
            <a:r>
              <a:rPr lang="cs-CZ" b="1" u="sng" dirty="0">
                <a:latin typeface="Constantia" pitchFamily="18" charset="0"/>
              </a:rPr>
              <a:t>výchovná omezení</a:t>
            </a:r>
            <a:r>
              <a:rPr lang="cs-CZ" b="1" dirty="0">
                <a:latin typeface="Constantia" pitchFamily="18" charset="0"/>
              </a:rPr>
              <a:t> </a:t>
            </a:r>
            <a:r>
              <a:rPr lang="cs-CZ" dirty="0">
                <a:latin typeface="Constantia" pitchFamily="18" charset="0"/>
              </a:rPr>
              <a:t>(§ 19 ZSM)</a:t>
            </a:r>
          </a:p>
          <a:p>
            <a:pPr marL="457200" indent="-457200" algn="just" eaLnBrk="1" fontAlgn="auto" hangingPunct="1">
              <a:lnSpc>
                <a:spcPct val="120000"/>
              </a:lnSpc>
              <a:spcAft>
                <a:spcPts val="0"/>
              </a:spcAft>
              <a:buFont typeface="+mj-lt"/>
              <a:buAutoNum type="arabicPeriod"/>
              <a:defRPr/>
            </a:pPr>
            <a:r>
              <a:rPr lang="cs-CZ" b="1" u="sng" dirty="0">
                <a:latin typeface="Constantia" pitchFamily="18" charset="0"/>
              </a:rPr>
              <a:t>napomenutí s výstrahou</a:t>
            </a:r>
            <a:r>
              <a:rPr lang="cs-CZ" b="1" dirty="0">
                <a:latin typeface="Constantia" pitchFamily="18" charset="0"/>
              </a:rPr>
              <a:t> </a:t>
            </a:r>
            <a:r>
              <a:rPr lang="cs-CZ" dirty="0">
                <a:latin typeface="Constantia" pitchFamily="18" charset="0"/>
              </a:rPr>
              <a:t>(§ 20 ZSM </a:t>
            </a:r>
            <a:r>
              <a:rPr lang="cs-CZ" sz="2700" dirty="0">
                <a:latin typeface="Constantia" pitchFamily="18" charset="0"/>
              </a:rPr>
              <a:t>= </a:t>
            </a:r>
            <a:r>
              <a:rPr lang="cs-CZ" sz="2700" i="1" dirty="0">
                <a:latin typeface="Constantia" pitchFamily="18" charset="0"/>
              </a:rPr>
              <a:t>soud pro mládež a v přípravném řízení SZ mladistvému v přítomnosti jeho zákonného zástupce nebo opatrovníka důrazně vytkne protiprávnost jeho činu a upozorní jej na možné důsledky, pokud by v budoucnu páchal další TČ + je-li to vhodné a účelné, může soud a v přípravném řízení SZ po napomenuti mladistvého s výstrahou současně požádat zákonné zástupce, opatrovníka, pěstouna, jinou osobu, jíž byl mladistvý svěřen do péče, školu, jejímž je mladistvý žákem, nebo školské zařízení, ve kterém mladistvý žije, aby na mladistvého vhodně výchovně působili použitím výchovných prostředků a opatření podle zvláštních právních předpisů – soud pro mládež/SZ si předem vyžádá jejich stanovisko + o použitém opatření nebo výchovném prostředku a jeho výsledku tyto osoby či instituce  následně vyrozumí soud pro mládež/SZ – na mladistvého se poté hledí, jako by nebyl odsouzen)</a:t>
            </a: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EADDCD01-9326-4746-8964-52F3247ADCF2}" type="slidenum">
              <a:rPr lang="cs-CZ"/>
              <a:pPr>
                <a:defRPr/>
              </a:pPr>
              <a:t>20</a:t>
            </a:fld>
            <a:endParaRPr lang="cs-CZ"/>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Nadpis 1"/>
          <p:cNvSpPr>
            <a:spLocks noGrp="1"/>
          </p:cNvSpPr>
          <p:nvPr>
            <p:ph type="title"/>
          </p:nvPr>
        </p:nvSpPr>
        <p:spPr>
          <a:xfrm>
            <a:off x="457200" y="274638"/>
            <a:ext cx="8229600" cy="850900"/>
          </a:xfrm>
        </p:spPr>
        <p:txBody>
          <a:bodyPr/>
          <a:lstStyle/>
          <a:p>
            <a:pPr eaLnBrk="1" hangingPunct="1"/>
            <a:r>
              <a:rPr lang="cs-CZ" sz="3200" b="1">
                <a:solidFill>
                  <a:srgbClr val="C00000"/>
                </a:solidFill>
                <a:latin typeface="Constantia" pitchFamily="18" charset="0"/>
              </a:rPr>
              <a:t>Výchovná opatření </a:t>
            </a:r>
            <a:endParaRPr lang="cs-CZ" sz="3200"/>
          </a:p>
        </p:txBody>
      </p:sp>
      <p:sp>
        <p:nvSpPr>
          <p:cNvPr id="3" name="Zástupný symbol pro obsah 2"/>
          <p:cNvSpPr>
            <a:spLocks noGrp="1"/>
          </p:cNvSpPr>
          <p:nvPr>
            <p:ph idx="1"/>
          </p:nvPr>
        </p:nvSpPr>
        <p:spPr>
          <a:xfrm>
            <a:off x="251520" y="1125538"/>
            <a:ext cx="8640960" cy="5595937"/>
          </a:xfrm>
        </p:spPr>
        <p:txBody>
          <a:bodyPr rtlCol="0">
            <a:normAutofit/>
          </a:bodyPr>
          <a:lstStyle/>
          <a:p>
            <a:pPr algn="just" eaLnBrk="1" fontAlgn="auto" hangingPunct="1">
              <a:lnSpc>
                <a:spcPct val="110000"/>
              </a:lnSpc>
              <a:spcAft>
                <a:spcPts val="0"/>
              </a:spcAft>
              <a:buFont typeface="Arial" pitchFamily="34" charset="0"/>
              <a:buChar char="•"/>
              <a:defRPr/>
            </a:pPr>
            <a:r>
              <a:rPr lang="cs-CZ" sz="2000" b="1" u="sng" dirty="0">
                <a:solidFill>
                  <a:srgbClr val="0070C0"/>
                </a:solidFill>
                <a:latin typeface="Constantia" pitchFamily="18" charset="0"/>
              </a:rPr>
              <a:t>od 01.01.2022</a:t>
            </a:r>
            <a:r>
              <a:rPr lang="cs-CZ" sz="2000" b="1" dirty="0">
                <a:solidFill>
                  <a:srgbClr val="0070C0"/>
                </a:solidFill>
                <a:latin typeface="Constantia" pitchFamily="18" charset="0"/>
              </a:rPr>
              <a:t> nově možnost zrušení přiměřených omezení nebo povinností, výchovných opatření nebo dohledu PMS již v průběhu zkušební doby podmíněného upuštění od uložení trestního opatření, PO, PP z VTOS, TODV, TOOPP, trestního opatření zákazu pobytu nebo PZTS </a:t>
            </a:r>
            <a:r>
              <a:rPr lang="cs-CZ" sz="2000" i="1" dirty="0">
                <a:latin typeface="Constantia" pitchFamily="18" charset="0"/>
              </a:rPr>
              <a:t>(pokud mladistvý odsouzený vede řádný život a prokázal polepšení – nejdříve po výkonu zákonem stanovené části trestního opatření – délka zkušební doby, délka DV, počet hodin OPP apod. se tímto nemění !!!)</a:t>
            </a:r>
          </a:p>
          <a:p>
            <a:pPr marL="0" indent="0" algn="just" eaLnBrk="1" fontAlgn="auto" hangingPunct="1">
              <a:lnSpc>
                <a:spcPct val="110000"/>
              </a:lnSpc>
              <a:spcAft>
                <a:spcPts val="0"/>
              </a:spcAft>
              <a:buNone/>
              <a:defRPr/>
            </a:pPr>
            <a:endParaRPr lang="cs-CZ" sz="2000" i="1" dirty="0">
              <a:latin typeface="Constantia" pitchFamily="18" charset="0"/>
            </a:endParaRPr>
          </a:p>
          <a:p>
            <a:pPr algn="just" eaLnBrk="1" fontAlgn="auto" hangingPunct="1">
              <a:lnSpc>
                <a:spcPct val="110000"/>
              </a:lnSpc>
              <a:spcAft>
                <a:spcPts val="0"/>
              </a:spcAft>
              <a:buFont typeface="Arial" pitchFamily="34" charset="0"/>
              <a:buChar char="•"/>
              <a:defRPr/>
            </a:pPr>
            <a:r>
              <a:rPr lang="cs-CZ" sz="2000" dirty="0">
                <a:latin typeface="Constantia" pitchFamily="18" charset="0"/>
              </a:rPr>
              <a:t>mladistvý odsouzený musí k návrhu připojit kladné stanovisko PMS, vykonává-li kontrolu tohoto přiměřeného omezení nebo povinnosti, výchovného opatření nebo dohled – </a:t>
            </a:r>
            <a:r>
              <a:rPr lang="cs-CZ" sz="2000" i="1" dirty="0">
                <a:latin typeface="Constantia" pitchFamily="18" charset="0"/>
              </a:rPr>
              <a:t>jinak předseda senátu o návrhu nerozhoduje a vrátí jej mladistvému odsouzenému s poučením o nutnosti připojit stanovisko PMS</a:t>
            </a: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EADDCD01-9326-4746-8964-52F3247ADCF2}" type="slidenum">
              <a:rPr lang="cs-CZ"/>
              <a:pPr>
                <a:defRPr/>
              </a:pPr>
              <a:t>21</a:t>
            </a:fld>
            <a:endParaRPr lang="cs-CZ"/>
          </a:p>
        </p:txBody>
      </p:sp>
    </p:spTree>
    <p:extLst>
      <p:ext uri="{BB962C8B-B14F-4D97-AF65-F5344CB8AC3E}">
        <p14:creationId xmlns:p14="http://schemas.microsoft.com/office/powerpoint/2010/main" val="41985410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Nadpis 1"/>
          <p:cNvSpPr>
            <a:spLocks noGrp="1"/>
          </p:cNvSpPr>
          <p:nvPr>
            <p:ph type="title"/>
          </p:nvPr>
        </p:nvSpPr>
        <p:spPr>
          <a:xfrm>
            <a:off x="457200" y="136526"/>
            <a:ext cx="8229600" cy="595311"/>
          </a:xfrm>
        </p:spPr>
        <p:txBody>
          <a:bodyPr/>
          <a:lstStyle/>
          <a:p>
            <a:pPr eaLnBrk="1" hangingPunct="1"/>
            <a:r>
              <a:rPr lang="cs-CZ" sz="3200" b="1" dirty="0">
                <a:solidFill>
                  <a:srgbClr val="C00000"/>
                </a:solidFill>
                <a:latin typeface="Constantia" pitchFamily="18" charset="0"/>
              </a:rPr>
              <a:t>Ochranná opatření </a:t>
            </a:r>
            <a:endParaRPr lang="cs-CZ" sz="3200" dirty="0"/>
          </a:p>
        </p:txBody>
      </p:sp>
      <p:sp>
        <p:nvSpPr>
          <p:cNvPr id="3" name="Zástupný symbol pro obsah 2"/>
          <p:cNvSpPr>
            <a:spLocks noGrp="1"/>
          </p:cNvSpPr>
          <p:nvPr>
            <p:ph idx="1"/>
          </p:nvPr>
        </p:nvSpPr>
        <p:spPr>
          <a:xfrm>
            <a:off x="251520" y="620688"/>
            <a:ext cx="8712968" cy="6100786"/>
          </a:xfrm>
        </p:spPr>
        <p:txBody>
          <a:bodyPr rtlCol="0">
            <a:normAutofit fontScale="85000" lnSpcReduction="20000"/>
          </a:bodyPr>
          <a:lstStyle/>
          <a:p>
            <a:pPr eaLnBrk="1" fontAlgn="auto" hangingPunct="1">
              <a:lnSpc>
                <a:spcPct val="120000"/>
              </a:lnSpc>
              <a:spcAft>
                <a:spcPts val="0"/>
              </a:spcAft>
              <a:buFont typeface="Arial" pitchFamily="34" charset="0"/>
              <a:buChar char="•"/>
              <a:defRPr/>
            </a:pPr>
            <a:r>
              <a:rPr lang="cs-CZ" sz="2400" dirty="0">
                <a:latin typeface="Constantia" pitchFamily="18" charset="0"/>
              </a:rPr>
              <a:t>druhy </a:t>
            </a:r>
            <a:r>
              <a:rPr lang="cs-CZ" sz="2400" b="1" dirty="0">
                <a:solidFill>
                  <a:srgbClr val="FF0000"/>
                </a:solidFill>
                <a:latin typeface="Constantia" pitchFamily="18" charset="0"/>
              </a:rPr>
              <a:t>ochranných opatření</a:t>
            </a:r>
            <a:r>
              <a:rPr lang="cs-CZ" sz="2400" dirty="0">
                <a:solidFill>
                  <a:srgbClr val="FF0000"/>
                </a:solidFill>
                <a:latin typeface="Constantia" pitchFamily="18" charset="0"/>
              </a:rPr>
              <a:t>:</a:t>
            </a:r>
          </a:p>
          <a:p>
            <a:pPr marL="457200" indent="-457200" algn="just" eaLnBrk="1" fontAlgn="auto" hangingPunct="1">
              <a:lnSpc>
                <a:spcPct val="120000"/>
              </a:lnSpc>
              <a:spcAft>
                <a:spcPts val="0"/>
              </a:spcAft>
              <a:buFont typeface="+mj-lt"/>
              <a:buAutoNum type="arabicPeriod"/>
              <a:defRPr/>
            </a:pPr>
            <a:r>
              <a:rPr lang="cs-CZ" sz="2400" b="1" u="sng" dirty="0">
                <a:latin typeface="Constantia" pitchFamily="18" charset="0"/>
              </a:rPr>
              <a:t>ochranné léčení</a:t>
            </a:r>
            <a:r>
              <a:rPr lang="cs-CZ" sz="2400" b="1" dirty="0">
                <a:latin typeface="Constantia" pitchFamily="18" charset="0"/>
              </a:rPr>
              <a:t> </a:t>
            </a:r>
            <a:r>
              <a:rPr lang="cs-CZ" sz="2400" dirty="0">
                <a:latin typeface="Constantia" pitchFamily="18" charset="0"/>
              </a:rPr>
              <a:t>(§ 99 TZ a § 351 - § 353 TŘ; </a:t>
            </a:r>
            <a:r>
              <a:rPr lang="cs-CZ" sz="2400" i="1" dirty="0">
                <a:latin typeface="Constantia" pitchFamily="18" charset="0"/>
              </a:rPr>
              <a:t>OL ústavní trvá max. 2 roky od zahájení jeho výkonu + možnost prodloužení až o další 2 roky, a to i opakovaně </a:t>
            </a:r>
            <a:r>
              <a:rPr lang="cs-CZ" sz="2400" dirty="0">
                <a:latin typeface="Constantia" pitchFamily="18" charset="0"/>
              </a:rPr>
              <a:t>- rozhodnutí činí OS, v jehož obvodu se nachází zdravotnické zařízení, kde se OL fakticky vykonává)</a:t>
            </a:r>
          </a:p>
          <a:p>
            <a:pPr marL="457200" indent="-457200" algn="just" eaLnBrk="1" fontAlgn="auto" hangingPunct="1">
              <a:lnSpc>
                <a:spcPct val="120000"/>
              </a:lnSpc>
              <a:spcAft>
                <a:spcPts val="0"/>
              </a:spcAft>
              <a:buFont typeface="+mj-lt"/>
              <a:buAutoNum type="arabicPeriod"/>
              <a:defRPr/>
            </a:pPr>
            <a:r>
              <a:rPr lang="cs-CZ" sz="2400" b="1" u="sng" dirty="0">
                <a:latin typeface="Constantia" pitchFamily="18" charset="0"/>
              </a:rPr>
              <a:t>zabezpečovací detence</a:t>
            </a:r>
            <a:r>
              <a:rPr lang="cs-CZ" sz="2400" dirty="0">
                <a:latin typeface="Constantia" pitchFamily="18" charset="0"/>
              </a:rPr>
              <a:t> (§ 100 TZ a § 354 - § 357 TŘ; </a:t>
            </a:r>
            <a:r>
              <a:rPr lang="cs-CZ" sz="2400" i="1" dirty="0">
                <a:latin typeface="Constantia" pitchFamily="18" charset="0"/>
              </a:rPr>
              <a:t>u mladistvého každých 6 měsíců od započetí výkonu ZD povinný přezkum, zda i nadále trvají důvody pro její další pokračování – rozhodnutí činí OS, v jehož obvodu se nachází detenční ústav, v němž se ZD vykonává)</a:t>
            </a:r>
          </a:p>
          <a:p>
            <a:pPr marL="457200" indent="-457200" algn="just" eaLnBrk="1" fontAlgn="auto" hangingPunct="1">
              <a:lnSpc>
                <a:spcPct val="120000"/>
              </a:lnSpc>
              <a:spcAft>
                <a:spcPts val="0"/>
              </a:spcAft>
              <a:buFont typeface="+mj-lt"/>
              <a:buAutoNum type="arabicPeriod"/>
              <a:defRPr/>
            </a:pPr>
            <a:r>
              <a:rPr lang="cs-CZ" sz="2400" b="1" u="sng" dirty="0">
                <a:latin typeface="Constantia" pitchFamily="18" charset="0"/>
              </a:rPr>
              <a:t>zabrání věci nebo náhradní hodnoty</a:t>
            </a:r>
            <a:r>
              <a:rPr lang="cs-CZ" sz="2400" dirty="0">
                <a:latin typeface="Constantia" pitchFamily="18" charset="0"/>
              </a:rPr>
              <a:t> (§ 101 - § 102 TZ a § 358 TŘ)</a:t>
            </a:r>
          </a:p>
          <a:p>
            <a:pPr marL="457200" indent="-457200" algn="just" eaLnBrk="1" fontAlgn="auto" hangingPunct="1">
              <a:lnSpc>
                <a:spcPct val="120000"/>
              </a:lnSpc>
              <a:spcAft>
                <a:spcPts val="0"/>
              </a:spcAft>
              <a:buFont typeface="+mj-lt"/>
              <a:buAutoNum type="arabicPeriod"/>
              <a:defRPr/>
            </a:pPr>
            <a:r>
              <a:rPr lang="cs-CZ" sz="2400" b="1" u="sng" dirty="0">
                <a:latin typeface="Constantia" pitchFamily="18" charset="0"/>
              </a:rPr>
              <a:t>zabrání části majetku</a:t>
            </a:r>
            <a:r>
              <a:rPr lang="cs-CZ" sz="2400" dirty="0">
                <a:latin typeface="Constantia" pitchFamily="18" charset="0"/>
              </a:rPr>
              <a:t> (§ 102a TZ, § 358a - § 358b TŘ)</a:t>
            </a:r>
          </a:p>
          <a:p>
            <a:pPr marL="457200" indent="-457200" algn="just" eaLnBrk="1" fontAlgn="auto" hangingPunct="1">
              <a:lnSpc>
                <a:spcPct val="120000"/>
              </a:lnSpc>
              <a:spcAft>
                <a:spcPts val="0"/>
              </a:spcAft>
              <a:buFont typeface="+mj-lt"/>
              <a:buAutoNum type="arabicPeriod"/>
              <a:defRPr/>
            </a:pPr>
            <a:r>
              <a:rPr lang="cs-CZ" sz="2400" b="1" u="sng" dirty="0">
                <a:latin typeface="Constantia" pitchFamily="18" charset="0"/>
              </a:rPr>
              <a:t>ochranná výchova</a:t>
            </a:r>
            <a:r>
              <a:rPr lang="cs-CZ" sz="2400" dirty="0">
                <a:latin typeface="Constantia" pitchFamily="18" charset="0"/>
              </a:rPr>
              <a:t> (§ 22 - § 23 a § 81 – 87 ZSM)</a:t>
            </a:r>
          </a:p>
          <a:p>
            <a:pPr marL="457200" indent="-457200" eaLnBrk="1" fontAlgn="auto" hangingPunct="1">
              <a:lnSpc>
                <a:spcPct val="120000"/>
              </a:lnSpc>
              <a:spcAft>
                <a:spcPts val="0"/>
              </a:spcAft>
              <a:buFont typeface="+mj-lt"/>
              <a:buAutoNum type="arabicPeriod"/>
              <a:defRPr/>
            </a:pPr>
            <a:endParaRPr lang="cs-CZ" sz="2400" dirty="0">
              <a:latin typeface="Constantia" pitchFamily="18" charset="0"/>
            </a:endParaRPr>
          </a:p>
          <a:p>
            <a:pPr eaLnBrk="1" fontAlgn="auto" hangingPunct="1">
              <a:lnSpc>
                <a:spcPct val="120000"/>
              </a:lnSpc>
              <a:spcAft>
                <a:spcPts val="0"/>
              </a:spcAft>
              <a:buFont typeface="Arial" pitchFamily="34" charset="0"/>
              <a:buChar char="•"/>
              <a:defRPr/>
            </a:pPr>
            <a:endParaRPr lang="cs-CZ" sz="2400" dirty="0">
              <a:latin typeface="Constantia" pitchFamily="18" charset="0"/>
            </a:endParaRPr>
          </a:p>
          <a:p>
            <a:pPr algn="just" eaLnBrk="1" fontAlgn="auto" hangingPunct="1">
              <a:lnSpc>
                <a:spcPct val="120000"/>
              </a:lnSpc>
              <a:spcAft>
                <a:spcPts val="0"/>
              </a:spcAft>
              <a:buFont typeface="Arial" pitchFamily="34" charset="0"/>
              <a:buChar char="•"/>
              <a:defRPr/>
            </a:pPr>
            <a:r>
              <a:rPr lang="cs-CZ" sz="2400" u="sng" dirty="0">
                <a:latin typeface="Constantia" pitchFamily="18" charset="0"/>
              </a:rPr>
              <a:t>ochranná opatření lze uložit</a:t>
            </a:r>
            <a:r>
              <a:rPr lang="cs-CZ" sz="2400" dirty="0">
                <a:latin typeface="Constantia" pitchFamily="18" charset="0"/>
              </a:rPr>
              <a:t>:</a:t>
            </a:r>
          </a:p>
          <a:p>
            <a:pPr marL="457200" indent="-457200" algn="just" eaLnBrk="1" fontAlgn="auto" hangingPunct="1">
              <a:lnSpc>
                <a:spcPct val="120000"/>
              </a:lnSpc>
              <a:spcAft>
                <a:spcPts val="0"/>
              </a:spcAft>
              <a:buFont typeface="+mj-lt"/>
              <a:buAutoNum type="arabicPeriod"/>
              <a:defRPr/>
            </a:pPr>
            <a:r>
              <a:rPr lang="cs-CZ" sz="2400" dirty="0">
                <a:latin typeface="Constantia" pitchFamily="18" charset="0"/>
              </a:rPr>
              <a:t>vedle trestních opatření a výchovných opatření</a:t>
            </a:r>
          </a:p>
          <a:p>
            <a:pPr marL="457200" indent="-457200" algn="just" eaLnBrk="1" fontAlgn="auto" hangingPunct="1">
              <a:lnSpc>
                <a:spcPct val="120000"/>
              </a:lnSpc>
              <a:spcAft>
                <a:spcPts val="0"/>
              </a:spcAft>
              <a:buFont typeface="+mj-lt"/>
              <a:buAutoNum type="arabicPeriod"/>
              <a:defRPr/>
            </a:pPr>
            <a:r>
              <a:rPr lang="cs-CZ" sz="2400" dirty="0">
                <a:latin typeface="Constantia" pitchFamily="18" charset="0"/>
              </a:rPr>
              <a:t>samostatně</a:t>
            </a: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41DDA17D-5A6B-429B-9CDD-7C0BE7B782A9}" type="slidenum">
              <a:rPr lang="cs-CZ"/>
              <a:pPr>
                <a:defRPr/>
              </a:pPr>
              <a:t>22</a:t>
            </a:fld>
            <a:endParaRPr lang="cs-CZ"/>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Nadpis 1"/>
          <p:cNvSpPr>
            <a:spLocks noGrp="1"/>
          </p:cNvSpPr>
          <p:nvPr>
            <p:ph type="title"/>
          </p:nvPr>
        </p:nvSpPr>
        <p:spPr>
          <a:xfrm>
            <a:off x="457200" y="274638"/>
            <a:ext cx="8229600" cy="706437"/>
          </a:xfrm>
        </p:spPr>
        <p:txBody>
          <a:bodyPr/>
          <a:lstStyle/>
          <a:p>
            <a:pPr eaLnBrk="1" hangingPunct="1"/>
            <a:r>
              <a:rPr lang="cs-CZ" sz="3200" b="1">
                <a:solidFill>
                  <a:srgbClr val="C00000"/>
                </a:solidFill>
                <a:latin typeface="Constantia" pitchFamily="18" charset="0"/>
              </a:rPr>
              <a:t>Ochranná opatření </a:t>
            </a:r>
            <a:endParaRPr lang="cs-CZ" sz="3200"/>
          </a:p>
        </p:txBody>
      </p:sp>
      <p:sp>
        <p:nvSpPr>
          <p:cNvPr id="34818" name="Zástupný symbol pro obsah 2"/>
          <p:cNvSpPr>
            <a:spLocks noGrp="1"/>
          </p:cNvSpPr>
          <p:nvPr>
            <p:ph idx="1"/>
          </p:nvPr>
        </p:nvSpPr>
        <p:spPr>
          <a:xfrm>
            <a:off x="457200" y="981076"/>
            <a:ext cx="8229600" cy="5740400"/>
          </a:xfrm>
        </p:spPr>
        <p:txBody>
          <a:bodyPr/>
          <a:lstStyle/>
          <a:p>
            <a:pPr algn="just" eaLnBrk="1" hangingPunct="1"/>
            <a:r>
              <a:rPr lang="cs-CZ" sz="2000" b="1" u="sng" dirty="0">
                <a:latin typeface="Constantia" pitchFamily="18" charset="0"/>
              </a:rPr>
              <a:t>ochranná výchova</a:t>
            </a:r>
            <a:r>
              <a:rPr lang="cs-CZ" sz="2000" b="1" dirty="0">
                <a:latin typeface="Constantia" pitchFamily="18" charset="0"/>
              </a:rPr>
              <a:t> :</a:t>
            </a:r>
          </a:p>
          <a:p>
            <a:pPr algn="just" eaLnBrk="1" hangingPunct="1"/>
            <a:r>
              <a:rPr lang="cs-CZ" sz="2000" dirty="0">
                <a:latin typeface="Constantia" pitchFamily="18" charset="0"/>
              </a:rPr>
              <a:t>lze uložit jen mladistvému</a:t>
            </a:r>
          </a:p>
          <a:p>
            <a:pPr algn="just" eaLnBrk="1" hangingPunct="1"/>
            <a:r>
              <a:rPr lang="cs-CZ" sz="2000" dirty="0">
                <a:latin typeface="Constantia" pitchFamily="18" charset="0"/>
              </a:rPr>
              <a:t>o uložení rozhoduje soud pro mládež, jestliže nestačí uložení výchovných opatření a současně :</a:t>
            </a:r>
          </a:p>
          <a:p>
            <a:pPr algn="just" eaLnBrk="1" hangingPunct="1">
              <a:buFont typeface="Calibri" pitchFamily="34" charset="0"/>
              <a:buAutoNum type="arabicPeriod"/>
            </a:pPr>
            <a:r>
              <a:rPr lang="cs-CZ" sz="2000" dirty="0">
                <a:latin typeface="Constantia" pitchFamily="18" charset="0"/>
              </a:rPr>
              <a:t>o výchovu mladistvého není náležitě postaráno</a:t>
            </a:r>
          </a:p>
          <a:p>
            <a:pPr algn="just" eaLnBrk="1" hangingPunct="1">
              <a:buFont typeface="Calibri" pitchFamily="34" charset="0"/>
              <a:buAutoNum type="arabicPeriod"/>
            </a:pPr>
            <a:r>
              <a:rPr lang="cs-CZ" sz="2000" dirty="0">
                <a:latin typeface="Constantia" pitchFamily="18" charset="0"/>
              </a:rPr>
              <a:t>dosavadní výchova mladistvého byla zanedbána</a:t>
            </a:r>
          </a:p>
          <a:p>
            <a:pPr algn="just" eaLnBrk="1" hangingPunct="1">
              <a:buFont typeface="Calibri" pitchFamily="34" charset="0"/>
              <a:buAutoNum type="arabicPeriod"/>
            </a:pPr>
            <a:r>
              <a:rPr lang="cs-CZ" sz="2000" dirty="0">
                <a:latin typeface="Constantia" pitchFamily="18" charset="0"/>
              </a:rPr>
              <a:t>prostředí, v němž mladistvý žije, neposkytuje záruku jeho náležité výchovy </a:t>
            </a:r>
          </a:p>
          <a:p>
            <a:pPr algn="just" eaLnBrk="1" hangingPunct="1"/>
            <a:r>
              <a:rPr lang="cs-CZ" sz="2000" dirty="0">
                <a:latin typeface="Constantia" pitchFamily="18" charset="0"/>
              </a:rPr>
              <a:t>trvá, dokud to vyžaduje její účel, nejdéle do 18. roku věku mladistvého</a:t>
            </a:r>
          </a:p>
          <a:p>
            <a:pPr algn="just" eaLnBrk="1" hangingPunct="1"/>
            <a:r>
              <a:rPr lang="cs-CZ" sz="2000" dirty="0">
                <a:latin typeface="Constantia" pitchFamily="18" charset="0"/>
              </a:rPr>
              <a:t>možnost prodloužení do 19. roku věku mladistvého </a:t>
            </a:r>
            <a:r>
              <a:rPr lang="cs-CZ" sz="2000" i="1" dirty="0">
                <a:latin typeface="Constantia" pitchFamily="18" charset="0"/>
              </a:rPr>
              <a:t>(v zájmu mladistvého)</a:t>
            </a:r>
            <a:endParaRPr lang="cs-CZ" sz="2000" dirty="0">
              <a:latin typeface="Constantia" pitchFamily="18" charset="0"/>
            </a:endParaRPr>
          </a:p>
          <a:p>
            <a:pPr algn="just" eaLnBrk="1" hangingPunct="1"/>
            <a:r>
              <a:rPr lang="cs-CZ" sz="2000" dirty="0">
                <a:latin typeface="Constantia" pitchFamily="18" charset="0"/>
              </a:rPr>
              <a:t>stanovení probačního dohledu nad mladistvým do doby, než bude zahájen výkon ochranné výchovy </a:t>
            </a: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944761AC-C6EF-4889-82AF-C983ACB9EEC1}" type="slidenum">
              <a:rPr lang="cs-CZ"/>
              <a:pPr>
                <a:defRPr/>
              </a:pPr>
              <a:t>23</a:t>
            </a:fld>
            <a:endParaRPr lang="cs-CZ"/>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201612"/>
          </a:xfrm>
        </p:spPr>
        <p:txBody>
          <a:bodyPr rtlCol="0">
            <a:normAutofit fontScale="90000"/>
          </a:bodyPr>
          <a:lstStyle/>
          <a:p>
            <a:pPr eaLnBrk="1" fontAlgn="auto" hangingPunct="1">
              <a:spcAft>
                <a:spcPts val="0"/>
              </a:spcAft>
              <a:defRPr/>
            </a:pPr>
            <a:endParaRPr lang="cs-CZ" dirty="0"/>
          </a:p>
        </p:txBody>
      </p:sp>
      <p:sp>
        <p:nvSpPr>
          <p:cNvPr id="35842" name="Zástupný symbol pro obsah 2"/>
          <p:cNvSpPr>
            <a:spLocks noGrp="1"/>
          </p:cNvSpPr>
          <p:nvPr>
            <p:ph idx="1"/>
          </p:nvPr>
        </p:nvSpPr>
        <p:spPr>
          <a:xfrm>
            <a:off x="457200" y="549275"/>
            <a:ext cx="8229600" cy="5576888"/>
          </a:xfrm>
        </p:spPr>
        <p:txBody>
          <a:bodyPr/>
          <a:lstStyle/>
          <a:p>
            <a:pPr algn="just" eaLnBrk="1" hangingPunct="1"/>
            <a:r>
              <a:rPr lang="cs-CZ" sz="2000" dirty="0">
                <a:latin typeface="Constantia" pitchFamily="18" charset="0"/>
              </a:rPr>
              <a:t>možnost upuštění od výkonu ochranné výchovy </a:t>
            </a:r>
            <a:r>
              <a:rPr lang="cs-CZ" sz="2000" i="1" dirty="0">
                <a:latin typeface="Constantia" pitchFamily="18" charset="0"/>
              </a:rPr>
              <a:t>(ještě před zahájením jejího výkonu)</a:t>
            </a:r>
          </a:p>
          <a:p>
            <a:pPr algn="just" eaLnBrk="1" hangingPunct="1"/>
            <a:endParaRPr lang="cs-CZ" sz="2000" dirty="0">
              <a:latin typeface="Constantia" pitchFamily="18" charset="0"/>
            </a:endParaRPr>
          </a:p>
          <a:p>
            <a:pPr algn="just" eaLnBrk="1" hangingPunct="1"/>
            <a:r>
              <a:rPr lang="cs-CZ" sz="2000" dirty="0">
                <a:latin typeface="Constantia" pitchFamily="18" charset="0"/>
              </a:rPr>
              <a:t>možnost přeměny v ústavní výchovu</a:t>
            </a:r>
          </a:p>
          <a:p>
            <a:pPr algn="just" eaLnBrk="1" hangingPunct="1"/>
            <a:endParaRPr lang="cs-CZ" sz="2000" dirty="0">
              <a:latin typeface="Constantia" pitchFamily="18" charset="0"/>
            </a:endParaRPr>
          </a:p>
          <a:p>
            <a:pPr algn="just" eaLnBrk="1" hangingPunct="1"/>
            <a:r>
              <a:rPr lang="cs-CZ" sz="2000" dirty="0">
                <a:latin typeface="Constantia" pitchFamily="18" charset="0"/>
              </a:rPr>
              <a:t>výkon ve výchovných zařízeních, popř. v diagnostickém ústavu</a:t>
            </a:r>
          </a:p>
          <a:p>
            <a:pPr marL="0" indent="0" algn="just" eaLnBrk="1" hangingPunct="1">
              <a:buNone/>
            </a:pPr>
            <a:r>
              <a:rPr lang="cs-CZ" sz="2000" dirty="0">
                <a:latin typeface="Constantia" pitchFamily="18" charset="0"/>
              </a:rPr>
              <a:t> </a:t>
            </a:r>
          </a:p>
          <a:p>
            <a:pPr algn="just" eaLnBrk="1" hangingPunct="1"/>
            <a:r>
              <a:rPr lang="cs-CZ" sz="2000" dirty="0">
                <a:latin typeface="Constantia" pitchFamily="18" charset="0"/>
              </a:rPr>
              <a:t>o propuštění z ochranné výchovy rozhoduje okresní soud pro mládež, v jehož obvodu se nachází výchovné zařízení, kde se výchova vykonává</a:t>
            </a:r>
          </a:p>
          <a:p>
            <a:pPr marL="0" indent="0" algn="just" eaLnBrk="1" hangingPunct="1">
              <a:buNone/>
            </a:pPr>
            <a:r>
              <a:rPr lang="cs-CZ" sz="2000" dirty="0">
                <a:latin typeface="Constantia" pitchFamily="18" charset="0"/>
              </a:rPr>
              <a:t> </a:t>
            </a:r>
          </a:p>
          <a:p>
            <a:pPr algn="just" eaLnBrk="1" hangingPunct="1"/>
            <a:r>
              <a:rPr lang="cs-CZ" sz="2000" dirty="0">
                <a:latin typeface="Constantia" pitchFamily="18" charset="0"/>
              </a:rPr>
              <a:t>možnost podmíněného umístění mladistvého mimo výchovné zařízení </a:t>
            </a:r>
            <a:r>
              <a:rPr lang="cs-CZ" sz="2000" i="1" dirty="0">
                <a:latin typeface="Constantia" pitchFamily="18" charset="0"/>
              </a:rPr>
              <a:t>(popř. za současného vyslovení dohledu PMS nad mladistvým – pokud se mladistvý nechová řádně, soud pro mládež podmíněné umístění mimo výchovné zařízení zruší)</a:t>
            </a:r>
            <a:endParaRPr lang="cs-CZ" sz="2000" dirty="0">
              <a:latin typeface="Constantia" pitchFamily="18" charset="0"/>
            </a:endParaRP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4D039E50-3E09-4CA7-A244-5799A09FFD78}" type="slidenum">
              <a:rPr lang="cs-CZ"/>
              <a:pPr>
                <a:defRPr/>
              </a:pPr>
              <a:t>24</a:t>
            </a:fld>
            <a:endParaRPr lang="cs-CZ"/>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Nadpis 1"/>
          <p:cNvSpPr>
            <a:spLocks noGrp="1"/>
          </p:cNvSpPr>
          <p:nvPr>
            <p:ph type="title"/>
          </p:nvPr>
        </p:nvSpPr>
        <p:spPr>
          <a:xfrm>
            <a:off x="457200" y="136526"/>
            <a:ext cx="8229600" cy="628178"/>
          </a:xfrm>
        </p:spPr>
        <p:txBody>
          <a:bodyPr/>
          <a:lstStyle/>
          <a:p>
            <a:pPr eaLnBrk="1" hangingPunct="1"/>
            <a:r>
              <a:rPr lang="cs-CZ" sz="3200" b="1" dirty="0">
                <a:solidFill>
                  <a:srgbClr val="C00000"/>
                </a:solidFill>
                <a:latin typeface="Constantia" pitchFamily="18" charset="0"/>
              </a:rPr>
              <a:t>Trestní opatření </a:t>
            </a:r>
            <a:endParaRPr lang="cs-CZ" sz="3200" dirty="0"/>
          </a:p>
        </p:txBody>
      </p:sp>
      <p:sp>
        <p:nvSpPr>
          <p:cNvPr id="3" name="Zástupný symbol pro obsah 2"/>
          <p:cNvSpPr>
            <a:spLocks noGrp="1"/>
          </p:cNvSpPr>
          <p:nvPr>
            <p:ph idx="1"/>
          </p:nvPr>
        </p:nvSpPr>
        <p:spPr>
          <a:xfrm>
            <a:off x="457200" y="692696"/>
            <a:ext cx="8229600" cy="6028777"/>
          </a:xfrm>
        </p:spPr>
        <p:txBody>
          <a:bodyPr rtlCol="0">
            <a:normAutofit fontScale="92500" lnSpcReduction="20000"/>
          </a:bodyPr>
          <a:lstStyle/>
          <a:p>
            <a:pPr algn="just" eaLnBrk="1" fontAlgn="auto" hangingPunct="1">
              <a:lnSpc>
                <a:spcPct val="120000"/>
              </a:lnSpc>
              <a:spcAft>
                <a:spcPts val="0"/>
              </a:spcAft>
              <a:buFont typeface="Arial" pitchFamily="34" charset="0"/>
              <a:buChar char="•"/>
              <a:defRPr/>
            </a:pPr>
            <a:r>
              <a:rPr lang="cs-CZ" sz="2200" b="1" u="sng" dirty="0">
                <a:latin typeface="Constantia" pitchFamily="18" charset="0"/>
              </a:rPr>
              <a:t>druhy trestních opatření </a:t>
            </a:r>
            <a:r>
              <a:rPr lang="cs-CZ" sz="2200" dirty="0">
                <a:latin typeface="Constantia" pitchFamily="18" charset="0"/>
              </a:rPr>
              <a:t>(§ 24 - § 33 a § 75a – 79 ZSM):</a:t>
            </a:r>
          </a:p>
          <a:p>
            <a:pPr marL="457200" indent="-457200" algn="just" eaLnBrk="1" fontAlgn="auto" hangingPunct="1">
              <a:lnSpc>
                <a:spcPct val="120000"/>
              </a:lnSpc>
              <a:spcAft>
                <a:spcPts val="0"/>
              </a:spcAft>
              <a:buFont typeface="+mj-lt"/>
              <a:buAutoNum type="arabicPeriod"/>
              <a:defRPr/>
            </a:pPr>
            <a:r>
              <a:rPr lang="cs-CZ" sz="2200" dirty="0">
                <a:latin typeface="Constantia" pitchFamily="18" charset="0"/>
              </a:rPr>
              <a:t>obecně prospěšné práce</a:t>
            </a:r>
          </a:p>
          <a:p>
            <a:pPr marL="457200" indent="-457200" algn="just" eaLnBrk="1" fontAlgn="auto" hangingPunct="1">
              <a:lnSpc>
                <a:spcPct val="120000"/>
              </a:lnSpc>
              <a:spcAft>
                <a:spcPts val="0"/>
              </a:spcAft>
              <a:buFont typeface="+mj-lt"/>
              <a:buAutoNum type="arabicPeriod"/>
              <a:defRPr/>
            </a:pPr>
            <a:r>
              <a:rPr lang="cs-CZ" sz="2200" dirty="0">
                <a:latin typeface="Constantia" pitchFamily="18" charset="0"/>
              </a:rPr>
              <a:t>peněžité opatření </a:t>
            </a:r>
            <a:r>
              <a:rPr lang="cs-CZ" sz="2200" i="1" dirty="0">
                <a:latin typeface="Constantia" pitchFamily="18" charset="0"/>
              </a:rPr>
              <a:t>– od 01.10.2020 vypuštěn institut náhradního trestního opatření – při nezaplacení PTO přeměna na TOOS (každá zcela nezaplacená částka odpovídající 1 denní sazbě = 1 den OS)</a:t>
            </a:r>
            <a:endParaRPr lang="cs-CZ" sz="2200" dirty="0">
              <a:latin typeface="Constantia" pitchFamily="18" charset="0"/>
            </a:endParaRPr>
          </a:p>
          <a:p>
            <a:pPr marL="457200" indent="-457200" algn="just" eaLnBrk="1" fontAlgn="auto" hangingPunct="1">
              <a:lnSpc>
                <a:spcPct val="120000"/>
              </a:lnSpc>
              <a:spcAft>
                <a:spcPts val="0"/>
              </a:spcAft>
              <a:buFont typeface="+mj-lt"/>
              <a:buAutoNum type="arabicPeriod"/>
              <a:defRPr/>
            </a:pPr>
            <a:r>
              <a:rPr lang="cs-CZ" sz="2200" dirty="0">
                <a:latin typeface="Constantia" pitchFamily="18" charset="0"/>
              </a:rPr>
              <a:t>peněžité opatření s podmíněným odkladem výkonu</a:t>
            </a:r>
          </a:p>
          <a:p>
            <a:pPr marL="457200" indent="-457200" algn="just" eaLnBrk="1" fontAlgn="auto" hangingPunct="1">
              <a:lnSpc>
                <a:spcPct val="120000"/>
              </a:lnSpc>
              <a:spcAft>
                <a:spcPts val="0"/>
              </a:spcAft>
              <a:buFont typeface="+mj-lt"/>
              <a:buAutoNum type="arabicPeriod"/>
              <a:defRPr/>
            </a:pPr>
            <a:r>
              <a:rPr lang="cs-CZ" sz="2200" dirty="0">
                <a:latin typeface="Constantia" pitchFamily="18" charset="0"/>
              </a:rPr>
              <a:t>propadnutí věci nebo jiné majetkové hodnoty</a:t>
            </a:r>
          </a:p>
          <a:p>
            <a:pPr marL="457200" indent="-457200" algn="just" eaLnBrk="1" fontAlgn="auto" hangingPunct="1">
              <a:lnSpc>
                <a:spcPct val="120000"/>
              </a:lnSpc>
              <a:spcAft>
                <a:spcPts val="0"/>
              </a:spcAft>
              <a:buFont typeface="+mj-lt"/>
              <a:buAutoNum type="arabicPeriod"/>
              <a:defRPr/>
            </a:pPr>
            <a:r>
              <a:rPr lang="cs-CZ" sz="2200" dirty="0">
                <a:latin typeface="Constantia" pitchFamily="18" charset="0"/>
              </a:rPr>
              <a:t>zákaz činnosti</a:t>
            </a:r>
          </a:p>
          <a:p>
            <a:pPr marL="457200" indent="-457200" algn="just" eaLnBrk="1" fontAlgn="auto" hangingPunct="1">
              <a:lnSpc>
                <a:spcPct val="120000"/>
              </a:lnSpc>
              <a:spcAft>
                <a:spcPts val="0"/>
              </a:spcAft>
              <a:buFont typeface="+mj-lt"/>
              <a:buAutoNum type="arabicPeriod"/>
              <a:defRPr/>
            </a:pPr>
            <a:r>
              <a:rPr lang="cs-CZ" sz="2200" dirty="0">
                <a:latin typeface="Constantia" pitchFamily="18" charset="0"/>
              </a:rPr>
              <a:t>zákaz držení a chovu zvířat – </a:t>
            </a:r>
            <a:r>
              <a:rPr lang="cs-CZ" sz="2200" i="1" dirty="0">
                <a:latin typeface="Constantia" pitchFamily="18" charset="0"/>
              </a:rPr>
              <a:t>na dobu max. 5-ti let (zavedeno novelou ZSM od 01.06.2020)</a:t>
            </a:r>
            <a:endParaRPr lang="cs-CZ" sz="2200" dirty="0">
              <a:latin typeface="Constantia" pitchFamily="18" charset="0"/>
            </a:endParaRPr>
          </a:p>
          <a:p>
            <a:pPr marL="457200" indent="-457200" algn="just" eaLnBrk="1" fontAlgn="auto" hangingPunct="1">
              <a:lnSpc>
                <a:spcPct val="120000"/>
              </a:lnSpc>
              <a:spcAft>
                <a:spcPts val="0"/>
              </a:spcAft>
              <a:buFont typeface="+mj-lt"/>
              <a:buAutoNum type="arabicPeriod"/>
              <a:defRPr/>
            </a:pPr>
            <a:r>
              <a:rPr lang="cs-CZ" sz="2200" dirty="0">
                <a:latin typeface="Constantia" pitchFamily="18" charset="0"/>
              </a:rPr>
              <a:t>vyhoštění</a:t>
            </a:r>
          </a:p>
          <a:p>
            <a:pPr marL="457200" indent="-457200" algn="just" eaLnBrk="1" fontAlgn="auto" hangingPunct="1">
              <a:lnSpc>
                <a:spcPct val="120000"/>
              </a:lnSpc>
              <a:spcAft>
                <a:spcPts val="0"/>
              </a:spcAft>
              <a:buFont typeface="+mj-lt"/>
              <a:buAutoNum type="arabicPeriod"/>
              <a:defRPr/>
            </a:pPr>
            <a:r>
              <a:rPr lang="cs-CZ" sz="2200" dirty="0">
                <a:latin typeface="Constantia" pitchFamily="18" charset="0"/>
              </a:rPr>
              <a:t>domácí vězení</a:t>
            </a:r>
          </a:p>
          <a:p>
            <a:pPr marL="457200" indent="-457200" algn="just" eaLnBrk="1" fontAlgn="auto" hangingPunct="1">
              <a:lnSpc>
                <a:spcPct val="120000"/>
              </a:lnSpc>
              <a:spcAft>
                <a:spcPts val="0"/>
              </a:spcAft>
              <a:buFont typeface="+mj-lt"/>
              <a:buAutoNum type="arabicPeriod"/>
              <a:defRPr/>
            </a:pPr>
            <a:r>
              <a:rPr lang="cs-CZ" sz="2200" dirty="0">
                <a:latin typeface="Constantia" pitchFamily="18" charset="0"/>
              </a:rPr>
              <a:t>zákaz vstupu na sportovní, kulturní a jiné společenské akce</a:t>
            </a:r>
          </a:p>
          <a:p>
            <a:pPr marL="457200" indent="-457200" algn="just" eaLnBrk="1" fontAlgn="auto" hangingPunct="1">
              <a:lnSpc>
                <a:spcPct val="120000"/>
              </a:lnSpc>
              <a:spcAft>
                <a:spcPts val="0"/>
              </a:spcAft>
              <a:buFont typeface="+mj-lt"/>
              <a:buAutoNum type="arabicPeriod"/>
              <a:defRPr/>
            </a:pPr>
            <a:r>
              <a:rPr lang="cs-CZ" sz="2200" dirty="0">
                <a:latin typeface="Constantia" pitchFamily="18" charset="0"/>
              </a:rPr>
              <a:t>podmíněné odsouzení</a:t>
            </a:r>
          </a:p>
          <a:p>
            <a:pPr marL="457200" indent="-457200" algn="just" eaLnBrk="1" fontAlgn="auto" hangingPunct="1">
              <a:lnSpc>
                <a:spcPct val="120000"/>
              </a:lnSpc>
              <a:spcAft>
                <a:spcPts val="0"/>
              </a:spcAft>
              <a:buFont typeface="+mj-lt"/>
              <a:buAutoNum type="arabicPeriod"/>
              <a:defRPr/>
            </a:pPr>
            <a:r>
              <a:rPr lang="cs-CZ" sz="2200" dirty="0">
                <a:latin typeface="Constantia" pitchFamily="18" charset="0"/>
              </a:rPr>
              <a:t>podmíněné odsouzení s dohledem</a:t>
            </a:r>
          </a:p>
          <a:p>
            <a:pPr marL="457200" indent="-457200" algn="just" eaLnBrk="1" fontAlgn="auto" hangingPunct="1">
              <a:lnSpc>
                <a:spcPct val="120000"/>
              </a:lnSpc>
              <a:spcAft>
                <a:spcPts val="0"/>
              </a:spcAft>
              <a:buFont typeface="+mj-lt"/>
              <a:buAutoNum type="arabicPeriod"/>
              <a:defRPr/>
            </a:pPr>
            <a:r>
              <a:rPr lang="cs-CZ" sz="2200" dirty="0">
                <a:latin typeface="Constantia" pitchFamily="18" charset="0"/>
              </a:rPr>
              <a:t>odnětí svobody nepodmíněné </a:t>
            </a: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9810BFAB-30FA-4401-9830-ABC076427536}" type="slidenum">
              <a:rPr lang="cs-CZ"/>
              <a:pPr>
                <a:defRPr/>
              </a:pPr>
              <a:t>25</a:t>
            </a:fld>
            <a:endParaRPr lang="cs-CZ"/>
          </a:p>
        </p:txBody>
      </p:sp>
    </p:spTree>
    <p:extLst>
      <p:ext uri="{BB962C8B-B14F-4D97-AF65-F5344CB8AC3E}">
        <p14:creationId xmlns:p14="http://schemas.microsoft.com/office/powerpoint/2010/main" val="39608182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Nadpis 1"/>
          <p:cNvSpPr>
            <a:spLocks noGrp="1"/>
          </p:cNvSpPr>
          <p:nvPr>
            <p:ph type="title"/>
          </p:nvPr>
        </p:nvSpPr>
        <p:spPr>
          <a:xfrm>
            <a:off x="457200" y="136525"/>
            <a:ext cx="8229600" cy="556171"/>
          </a:xfrm>
        </p:spPr>
        <p:txBody>
          <a:bodyPr/>
          <a:lstStyle/>
          <a:p>
            <a:pPr eaLnBrk="1" hangingPunct="1"/>
            <a:r>
              <a:rPr lang="cs-CZ" sz="3200" b="1" dirty="0">
                <a:solidFill>
                  <a:srgbClr val="C00000"/>
                </a:solidFill>
                <a:latin typeface="Constantia" pitchFamily="18" charset="0"/>
              </a:rPr>
              <a:t>Trestní opatření </a:t>
            </a:r>
            <a:endParaRPr lang="cs-CZ" sz="3200" dirty="0"/>
          </a:p>
        </p:txBody>
      </p:sp>
      <p:sp>
        <p:nvSpPr>
          <p:cNvPr id="37890" name="Zástupný symbol pro obsah 2"/>
          <p:cNvSpPr>
            <a:spLocks noGrp="1"/>
          </p:cNvSpPr>
          <p:nvPr>
            <p:ph idx="1"/>
          </p:nvPr>
        </p:nvSpPr>
        <p:spPr>
          <a:xfrm>
            <a:off x="251520" y="692695"/>
            <a:ext cx="8640960" cy="6028779"/>
          </a:xfrm>
        </p:spPr>
        <p:txBody>
          <a:bodyPr/>
          <a:lstStyle/>
          <a:p>
            <a:pPr algn="just" eaLnBrk="1" hangingPunct="1"/>
            <a:r>
              <a:rPr lang="cs-CZ" sz="2000" dirty="0">
                <a:latin typeface="Constantia" pitchFamily="18" charset="0"/>
              </a:rPr>
              <a:t>mladistvému </a:t>
            </a:r>
            <a:r>
              <a:rPr lang="cs-CZ" sz="2000" b="1" u="sng" dirty="0">
                <a:latin typeface="Constantia" pitchFamily="18" charset="0"/>
              </a:rPr>
              <a:t>nelze</a:t>
            </a:r>
            <a:r>
              <a:rPr lang="cs-CZ" sz="2000" dirty="0">
                <a:latin typeface="Constantia" pitchFamily="18" charset="0"/>
              </a:rPr>
              <a:t> uložit:</a:t>
            </a:r>
          </a:p>
          <a:p>
            <a:pPr algn="just" eaLnBrk="1" hangingPunct="1">
              <a:buFont typeface="Calibri" pitchFamily="34" charset="0"/>
              <a:buAutoNum type="arabicPeriod"/>
            </a:pPr>
            <a:r>
              <a:rPr lang="cs-CZ" sz="2000" dirty="0">
                <a:latin typeface="Constantia" pitchFamily="18" charset="0"/>
              </a:rPr>
              <a:t>zákaz pobytu</a:t>
            </a:r>
          </a:p>
          <a:p>
            <a:pPr algn="just" eaLnBrk="1" hangingPunct="1">
              <a:buFont typeface="Calibri" pitchFamily="34" charset="0"/>
              <a:buAutoNum type="arabicPeriod"/>
            </a:pPr>
            <a:r>
              <a:rPr lang="cs-CZ" sz="2000" dirty="0">
                <a:latin typeface="Constantia" pitchFamily="18" charset="0"/>
              </a:rPr>
              <a:t>propadnutí majetku</a:t>
            </a:r>
          </a:p>
          <a:p>
            <a:pPr algn="just" eaLnBrk="1" hangingPunct="1">
              <a:buFont typeface="Calibri" pitchFamily="34" charset="0"/>
              <a:buAutoNum type="arabicPeriod"/>
            </a:pPr>
            <a:r>
              <a:rPr lang="cs-CZ" sz="2000" dirty="0">
                <a:latin typeface="Constantia" pitchFamily="18" charset="0"/>
              </a:rPr>
              <a:t>ztrátu čestných titulů a vyznamenání</a:t>
            </a:r>
          </a:p>
          <a:p>
            <a:pPr algn="just" eaLnBrk="1" hangingPunct="1">
              <a:buFont typeface="Calibri" pitchFamily="34" charset="0"/>
              <a:buAutoNum type="arabicPeriod"/>
            </a:pPr>
            <a:r>
              <a:rPr lang="cs-CZ" sz="2000" dirty="0">
                <a:latin typeface="Constantia" pitchFamily="18" charset="0"/>
              </a:rPr>
              <a:t>ztrátu vojenské hodnosti </a:t>
            </a:r>
          </a:p>
          <a:p>
            <a:pPr algn="just" eaLnBrk="1" hangingPunct="1">
              <a:buFont typeface="Calibri" pitchFamily="34" charset="0"/>
              <a:buAutoNum type="arabicPeriod"/>
            </a:pPr>
            <a:endParaRPr lang="cs-CZ" sz="2000" dirty="0">
              <a:latin typeface="Constantia" pitchFamily="18" charset="0"/>
            </a:endParaRPr>
          </a:p>
          <a:p>
            <a:pPr algn="just" eaLnBrk="1" hangingPunct="1"/>
            <a:r>
              <a:rPr lang="cs-CZ" sz="2000" dirty="0">
                <a:latin typeface="Constantia" pitchFamily="18" charset="0"/>
              </a:rPr>
              <a:t>možnost uložení úhrnného, souhrnného nebo společného trestního opatření </a:t>
            </a:r>
          </a:p>
          <a:p>
            <a:pPr algn="just" eaLnBrk="1" hangingPunct="1"/>
            <a:r>
              <a:rPr lang="cs-CZ" sz="2000" dirty="0">
                <a:latin typeface="Constantia" pitchFamily="18" charset="0"/>
              </a:rPr>
              <a:t>při ukládání  trestního opatření odnětí svobody dochází ke snížení trestních sazeb stanovených v TZ na polovinu </a:t>
            </a:r>
            <a:r>
              <a:rPr lang="cs-CZ" sz="2000" i="1" dirty="0">
                <a:latin typeface="Constantia" pitchFamily="18" charset="0"/>
              </a:rPr>
              <a:t>(max. 1 až 5 let s možností výjimečného trestního opatření, které činí 5 až 10 let odnětí svobody)</a:t>
            </a:r>
          </a:p>
          <a:p>
            <a:pPr algn="just" eaLnBrk="1" hangingPunct="1"/>
            <a:r>
              <a:rPr lang="cs-CZ" sz="2000" dirty="0">
                <a:latin typeface="Constantia" pitchFamily="18" charset="0"/>
              </a:rPr>
              <a:t>možnost uložení trestního opatření odnětí svobody pod dolní hranicí trestní sazby bez omezení uvedeného v § 58 odst. 4 TZ</a:t>
            </a:r>
          </a:p>
          <a:p>
            <a:pPr algn="just" eaLnBrk="1" hangingPunct="1"/>
            <a:r>
              <a:rPr lang="cs-CZ" sz="2000" dirty="0">
                <a:latin typeface="Constantia" pitchFamily="18" charset="0"/>
              </a:rPr>
              <a:t>oddělený výkon nepodmíněného odnětí svobody ve zvláštním typu věznice </a:t>
            </a:r>
            <a:r>
              <a:rPr lang="cs-CZ" sz="2000" i="1" dirty="0">
                <a:latin typeface="Constantia" pitchFamily="18" charset="0"/>
              </a:rPr>
              <a:t>(u mladistvých do  19. roku věku odděleně od ostatních odsouzených)</a:t>
            </a:r>
          </a:p>
          <a:p>
            <a:pPr algn="just" eaLnBrk="1" hangingPunct="1">
              <a:lnSpc>
                <a:spcPct val="80000"/>
              </a:lnSpc>
            </a:pPr>
            <a:endParaRPr lang="cs-CZ" sz="2200" dirty="0">
              <a:latin typeface="Constantia" pitchFamily="18" charset="0"/>
            </a:endParaRP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6CBD07E9-A502-4F29-9768-C69A909FE8B7}" type="slidenum">
              <a:rPr lang="cs-CZ"/>
              <a:pPr>
                <a:defRPr/>
              </a:pPr>
              <a:t>26</a:t>
            </a:fld>
            <a:endParaRPr lang="cs-CZ"/>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Nadpis 1"/>
          <p:cNvSpPr>
            <a:spLocks noGrp="1"/>
          </p:cNvSpPr>
          <p:nvPr>
            <p:ph type="title"/>
          </p:nvPr>
        </p:nvSpPr>
        <p:spPr>
          <a:xfrm>
            <a:off x="457200" y="274638"/>
            <a:ext cx="8229600" cy="706437"/>
          </a:xfrm>
        </p:spPr>
        <p:txBody>
          <a:bodyPr/>
          <a:lstStyle/>
          <a:p>
            <a:pPr eaLnBrk="1" hangingPunct="1"/>
            <a:r>
              <a:rPr lang="cs-CZ" sz="3200" b="1">
                <a:solidFill>
                  <a:srgbClr val="C00000"/>
                </a:solidFill>
                <a:latin typeface="Constantia" pitchFamily="18" charset="0"/>
              </a:rPr>
              <a:t>Trestní opatření </a:t>
            </a:r>
            <a:endParaRPr lang="cs-CZ" sz="3200"/>
          </a:p>
        </p:txBody>
      </p:sp>
      <p:sp>
        <p:nvSpPr>
          <p:cNvPr id="3" name="Zástupný symbol pro obsah 2"/>
          <p:cNvSpPr>
            <a:spLocks noGrp="1"/>
          </p:cNvSpPr>
          <p:nvPr>
            <p:ph idx="1"/>
          </p:nvPr>
        </p:nvSpPr>
        <p:spPr>
          <a:xfrm>
            <a:off x="457200" y="981075"/>
            <a:ext cx="8229600" cy="5327650"/>
          </a:xfrm>
        </p:spPr>
        <p:txBody>
          <a:bodyPr rtlCol="0">
            <a:noAutofit/>
          </a:bodyPr>
          <a:lstStyle/>
          <a:p>
            <a:pPr algn="just" eaLnBrk="1" fontAlgn="auto" hangingPunct="1">
              <a:spcAft>
                <a:spcPts val="0"/>
              </a:spcAft>
              <a:buFont typeface="Arial" pitchFamily="34" charset="0"/>
              <a:buChar char="•"/>
              <a:defRPr/>
            </a:pPr>
            <a:r>
              <a:rPr lang="cs-CZ" sz="2000" dirty="0">
                <a:latin typeface="Constantia" pitchFamily="18" charset="0"/>
              </a:rPr>
              <a:t>jednotná </a:t>
            </a:r>
            <a:r>
              <a:rPr lang="cs-CZ" sz="2000" b="1" dirty="0">
                <a:latin typeface="Constantia" pitchFamily="18" charset="0"/>
              </a:rPr>
              <a:t>promlčecí doba </a:t>
            </a:r>
            <a:r>
              <a:rPr lang="cs-CZ" sz="2000" dirty="0">
                <a:latin typeface="Constantia" pitchFamily="18" charset="0"/>
              </a:rPr>
              <a:t>u trestního opatření = 5 let; u výjimečné trestního opatření odnětí svobody = 10 let (§ 34 ZSM) </a:t>
            </a:r>
            <a:r>
              <a:rPr lang="cs-CZ" sz="2000" b="1" dirty="0">
                <a:latin typeface="Constantia" pitchFamily="18" charset="0"/>
              </a:rPr>
              <a:t>XXX</a:t>
            </a:r>
            <a:r>
              <a:rPr lang="cs-CZ" sz="2000" dirty="0">
                <a:latin typeface="Constantia" pitchFamily="18" charset="0"/>
              </a:rPr>
              <a:t> u dospělého činí doba promlčení výkonu trestu 5, 10, 20 a 30 let podle závažnosti uloženého trestu </a:t>
            </a:r>
          </a:p>
          <a:p>
            <a:pPr algn="just" eaLnBrk="1" fontAlgn="auto" hangingPunct="1">
              <a:spcAft>
                <a:spcPts val="0"/>
              </a:spcAft>
              <a:buFont typeface="Arial" pitchFamily="34" charset="0"/>
              <a:buChar char="•"/>
              <a:defRPr/>
            </a:pPr>
            <a:endParaRPr lang="cs-CZ" sz="2000" dirty="0">
              <a:latin typeface="Constantia" pitchFamily="18" charset="0"/>
            </a:endParaRPr>
          </a:p>
          <a:p>
            <a:pPr algn="just" eaLnBrk="1" fontAlgn="auto" hangingPunct="1">
              <a:spcAft>
                <a:spcPts val="0"/>
              </a:spcAft>
              <a:buFont typeface="Arial" pitchFamily="34" charset="0"/>
              <a:buChar char="•"/>
              <a:defRPr/>
            </a:pPr>
            <a:r>
              <a:rPr lang="cs-CZ" sz="2000" b="1" dirty="0">
                <a:latin typeface="Constantia" pitchFamily="18" charset="0"/>
              </a:rPr>
              <a:t>zahlazení odsouzení </a:t>
            </a:r>
            <a:r>
              <a:rPr lang="cs-CZ" sz="2000" dirty="0">
                <a:latin typeface="Constantia" pitchFamily="18" charset="0"/>
              </a:rPr>
              <a:t>(§ 35 a § 88 ZSM):</a:t>
            </a:r>
          </a:p>
          <a:p>
            <a:pPr algn="just" eaLnBrk="1" fontAlgn="auto" hangingPunct="1">
              <a:spcAft>
                <a:spcPts val="0"/>
              </a:spcAft>
              <a:buFont typeface="Arial" pitchFamily="34" charset="0"/>
              <a:buChar char="•"/>
              <a:defRPr/>
            </a:pPr>
            <a:r>
              <a:rPr lang="cs-CZ" sz="2000" dirty="0">
                <a:latin typeface="Constantia" pitchFamily="18" charset="0"/>
              </a:rPr>
              <a:t>u odnětí svobody do 1 roku je odsouzení zahlazeno automaticky výkonem tohoto trestního opatření</a:t>
            </a:r>
          </a:p>
          <a:p>
            <a:pPr algn="just" eaLnBrk="1" fontAlgn="auto" hangingPunct="1">
              <a:spcAft>
                <a:spcPts val="0"/>
              </a:spcAft>
              <a:buFont typeface="Arial" pitchFamily="34" charset="0"/>
              <a:buChar char="•"/>
              <a:defRPr/>
            </a:pPr>
            <a:r>
              <a:rPr lang="cs-CZ" sz="2000" dirty="0">
                <a:latin typeface="Constantia" pitchFamily="18" charset="0"/>
              </a:rPr>
              <a:t>u ostatních trestních opatření odnětí svobody rozhoduje o zahlazení odsouzení soud pro mládež bezprostředně po jejich výkonu </a:t>
            </a:r>
          </a:p>
          <a:p>
            <a:pPr algn="just" eaLnBrk="1" fontAlgn="auto" hangingPunct="1">
              <a:spcAft>
                <a:spcPts val="0"/>
              </a:spcAft>
              <a:buFont typeface="Arial" pitchFamily="34" charset="0"/>
              <a:buChar char="•"/>
              <a:defRPr/>
            </a:pPr>
            <a:r>
              <a:rPr lang="cs-CZ" sz="2000" dirty="0">
                <a:latin typeface="Constantia" pitchFamily="18" charset="0"/>
              </a:rPr>
              <a:t>o zahlazení odsouzení rozhoduje soud pro mládež, který ve věci rozhodoval v I. stupni – i bez žádosti odsouzeného !!!</a:t>
            </a:r>
          </a:p>
          <a:p>
            <a:pPr algn="just" eaLnBrk="1" fontAlgn="auto" hangingPunct="1">
              <a:spcAft>
                <a:spcPts val="0"/>
              </a:spcAft>
              <a:buFont typeface="Arial" pitchFamily="34" charset="0"/>
              <a:buChar char="•"/>
              <a:defRPr/>
            </a:pPr>
            <a:r>
              <a:rPr lang="cs-CZ" sz="2000" dirty="0">
                <a:latin typeface="Constantia" pitchFamily="18" charset="0"/>
              </a:rPr>
              <a:t>osvědčením při podmíněném propuštění z VTOS dochází automaticky k zahlazení odsouzení</a:t>
            </a:r>
          </a:p>
          <a:p>
            <a:pPr algn="just" eaLnBrk="1" fontAlgn="auto" hangingPunct="1">
              <a:spcAft>
                <a:spcPts val="0"/>
              </a:spcAft>
              <a:buFont typeface="Arial" pitchFamily="34" charset="0"/>
              <a:buChar char="•"/>
              <a:defRPr/>
            </a:pPr>
            <a:r>
              <a:rPr lang="cs-CZ" sz="2000" dirty="0">
                <a:latin typeface="Constantia" pitchFamily="18" charset="0"/>
              </a:rPr>
              <a:t>u ostatních druhů trestních opatření dochází k zahlazení odsouzení automaticky, a to okamžikem jejich výkonu  </a:t>
            </a: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943F552D-BBA2-41D1-A0FD-59033BE919F4}" type="slidenum">
              <a:rPr lang="cs-CZ"/>
              <a:pPr>
                <a:defRPr/>
              </a:pPr>
              <a:t>27</a:t>
            </a:fld>
            <a:endParaRPr lang="cs-CZ"/>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Nadpis 1"/>
          <p:cNvSpPr>
            <a:spLocks noGrp="1"/>
          </p:cNvSpPr>
          <p:nvPr>
            <p:ph type="title"/>
          </p:nvPr>
        </p:nvSpPr>
        <p:spPr>
          <a:xfrm>
            <a:off x="457200" y="136525"/>
            <a:ext cx="8229600" cy="628179"/>
          </a:xfrm>
        </p:spPr>
        <p:txBody>
          <a:bodyPr/>
          <a:lstStyle/>
          <a:p>
            <a:pPr eaLnBrk="1" hangingPunct="1"/>
            <a:r>
              <a:rPr lang="cs-CZ" sz="3200" b="1" dirty="0">
                <a:solidFill>
                  <a:srgbClr val="C00000"/>
                </a:solidFill>
                <a:latin typeface="Constantia" pitchFamily="18" charset="0"/>
              </a:rPr>
              <a:t>Upuštění od uložení trestního opatření </a:t>
            </a:r>
          </a:p>
        </p:txBody>
      </p:sp>
      <p:sp>
        <p:nvSpPr>
          <p:cNvPr id="3" name="Zástupný symbol pro obsah 2"/>
          <p:cNvSpPr>
            <a:spLocks noGrp="1"/>
          </p:cNvSpPr>
          <p:nvPr>
            <p:ph idx="1"/>
          </p:nvPr>
        </p:nvSpPr>
        <p:spPr>
          <a:xfrm>
            <a:off x="107504" y="620688"/>
            <a:ext cx="8928992" cy="6100787"/>
          </a:xfrm>
        </p:spPr>
        <p:txBody>
          <a:bodyPr rtlCol="0">
            <a:noAutofit/>
          </a:bodyPr>
          <a:lstStyle/>
          <a:p>
            <a:pPr algn="just" eaLnBrk="1" fontAlgn="auto" hangingPunct="1">
              <a:lnSpc>
                <a:spcPct val="120000"/>
              </a:lnSpc>
              <a:spcAft>
                <a:spcPts val="0"/>
              </a:spcAft>
              <a:buFont typeface="Arial" pitchFamily="34" charset="0"/>
              <a:buChar char="•"/>
              <a:defRPr/>
            </a:pPr>
            <a:r>
              <a:rPr lang="cs-CZ" sz="1800" dirty="0">
                <a:latin typeface="Constantia" pitchFamily="18" charset="0"/>
              </a:rPr>
              <a:t>viz § 11 - § 14 ZSM</a:t>
            </a:r>
          </a:p>
          <a:p>
            <a:pPr algn="just" eaLnBrk="1" fontAlgn="auto" hangingPunct="1">
              <a:lnSpc>
                <a:spcPct val="120000"/>
              </a:lnSpc>
              <a:spcAft>
                <a:spcPts val="0"/>
              </a:spcAft>
              <a:buFont typeface="Arial" pitchFamily="34" charset="0"/>
              <a:buChar char="•"/>
              <a:defRPr/>
            </a:pPr>
            <a:r>
              <a:rPr lang="cs-CZ" sz="1800" dirty="0">
                <a:latin typeface="Constantia" pitchFamily="18" charset="0"/>
              </a:rPr>
              <a:t>podmínky postupu:</a:t>
            </a:r>
          </a:p>
          <a:p>
            <a:pPr marL="457200" indent="-457200" algn="just" eaLnBrk="1" fontAlgn="auto" hangingPunct="1">
              <a:lnSpc>
                <a:spcPct val="120000"/>
              </a:lnSpc>
              <a:spcAft>
                <a:spcPts val="0"/>
              </a:spcAft>
              <a:buFont typeface="+mj-lt"/>
              <a:buAutoNum type="arabicPeriod"/>
              <a:defRPr/>
            </a:pPr>
            <a:r>
              <a:rPr lang="cs-CZ" sz="1800" dirty="0">
                <a:latin typeface="Constantia" pitchFamily="18" charset="0"/>
              </a:rPr>
              <a:t>pouze u provinění s horní hranicí trestní sazby do 5 let</a:t>
            </a:r>
          </a:p>
          <a:p>
            <a:pPr marL="457200" indent="-457200" algn="just" eaLnBrk="1" fontAlgn="auto" hangingPunct="1">
              <a:lnSpc>
                <a:spcPct val="120000"/>
              </a:lnSpc>
              <a:spcAft>
                <a:spcPts val="0"/>
              </a:spcAft>
              <a:buFont typeface="+mj-lt"/>
              <a:buAutoNum type="arabicPeriod"/>
              <a:defRPr/>
            </a:pPr>
            <a:r>
              <a:rPr lang="cs-CZ" sz="1800" dirty="0">
                <a:latin typeface="Constantia" pitchFamily="18" charset="0"/>
              </a:rPr>
              <a:t>mladiství spáchání činu lituje a projevu účinnou snahu po nápravě </a:t>
            </a:r>
          </a:p>
          <a:p>
            <a:pPr marL="457200" indent="-457200" algn="just" eaLnBrk="1" fontAlgn="auto" hangingPunct="1">
              <a:lnSpc>
                <a:spcPct val="120000"/>
              </a:lnSpc>
              <a:spcAft>
                <a:spcPts val="0"/>
              </a:spcAft>
              <a:buFont typeface="+mj-lt"/>
              <a:buAutoNum type="arabicPeriod"/>
              <a:defRPr/>
            </a:pPr>
            <a:r>
              <a:rPr lang="cs-CZ" sz="1800" dirty="0">
                <a:latin typeface="Constantia" pitchFamily="18" charset="0"/>
              </a:rPr>
              <a:t>pouhé projednání věci před soudem bude dostačující </a:t>
            </a:r>
            <a:r>
              <a:rPr lang="cs-CZ" sz="1800" b="1" u="sng" dirty="0">
                <a:latin typeface="Constantia" pitchFamily="18" charset="0"/>
              </a:rPr>
              <a:t>nebo </a:t>
            </a:r>
          </a:p>
          <a:p>
            <a:pPr marL="457200" indent="-457200" algn="just" eaLnBrk="1" fontAlgn="auto" hangingPunct="1">
              <a:lnSpc>
                <a:spcPct val="120000"/>
              </a:lnSpc>
              <a:spcAft>
                <a:spcPts val="0"/>
              </a:spcAft>
              <a:buFont typeface="+mj-lt"/>
              <a:buAutoNum type="arabicPeriod"/>
              <a:defRPr/>
            </a:pPr>
            <a:r>
              <a:rPr lang="cs-CZ" sz="1800" dirty="0">
                <a:latin typeface="Constantia" pitchFamily="18" charset="0"/>
              </a:rPr>
              <a:t>mladistvý se dopustil činu z omluvitelné neznalosti právních předpisů </a:t>
            </a:r>
            <a:r>
              <a:rPr lang="cs-CZ" sz="1800" b="1" u="sng" dirty="0">
                <a:latin typeface="Constantia" pitchFamily="18" charset="0"/>
              </a:rPr>
              <a:t>nebo</a:t>
            </a:r>
          </a:p>
          <a:p>
            <a:pPr marL="457200" indent="-457200" algn="just" eaLnBrk="1" fontAlgn="auto" hangingPunct="1">
              <a:lnSpc>
                <a:spcPct val="120000"/>
              </a:lnSpc>
              <a:spcAft>
                <a:spcPts val="0"/>
              </a:spcAft>
              <a:buFont typeface="+mj-lt"/>
              <a:buAutoNum type="arabicPeriod"/>
              <a:defRPr/>
            </a:pPr>
            <a:r>
              <a:rPr lang="cs-CZ" sz="1800" dirty="0">
                <a:latin typeface="Constantia" pitchFamily="18" charset="0"/>
              </a:rPr>
              <a:t>soud přijme záruku za nápravu mladistvého nebo</a:t>
            </a:r>
          </a:p>
          <a:p>
            <a:pPr marL="457200" indent="-457200" algn="just" eaLnBrk="1" fontAlgn="auto" hangingPunct="1">
              <a:lnSpc>
                <a:spcPct val="120000"/>
              </a:lnSpc>
              <a:spcAft>
                <a:spcPts val="0"/>
              </a:spcAft>
              <a:buFont typeface="+mj-lt"/>
              <a:buAutoNum type="arabicPeriod"/>
              <a:defRPr/>
            </a:pPr>
            <a:r>
              <a:rPr lang="cs-CZ" sz="1800" dirty="0">
                <a:latin typeface="Constantia" pitchFamily="18" charset="0"/>
              </a:rPr>
              <a:t>mladistvý provinění spáchal ve stavu vyvolaném duševní poruchou a současně je ukládána detence nebo ochranné léčení </a:t>
            </a:r>
            <a:r>
              <a:rPr lang="cs-CZ" sz="1800" b="1" u="sng" dirty="0">
                <a:latin typeface="Constantia" pitchFamily="18" charset="0"/>
              </a:rPr>
              <a:t>nebo</a:t>
            </a:r>
          </a:p>
          <a:p>
            <a:pPr marL="457200" indent="-457200" algn="just" eaLnBrk="1" fontAlgn="auto" hangingPunct="1">
              <a:lnSpc>
                <a:spcPct val="120000"/>
              </a:lnSpc>
              <a:spcAft>
                <a:spcPts val="0"/>
              </a:spcAft>
              <a:buFont typeface="+mj-lt"/>
              <a:buAutoNum type="arabicPeriod"/>
              <a:defRPr/>
            </a:pPr>
            <a:r>
              <a:rPr lang="cs-CZ" sz="1800" dirty="0">
                <a:latin typeface="Constantia" pitchFamily="18" charset="0"/>
              </a:rPr>
              <a:t>je-li ukládáno výchovné nebo ochranné opatření a trestního opatření již není třeba</a:t>
            </a:r>
          </a:p>
          <a:p>
            <a:pPr marL="355600" indent="-355600" algn="just" eaLnBrk="1" fontAlgn="auto" hangingPunct="1">
              <a:lnSpc>
                <a:spcPct val="120000"/>
              </a:lnSpc>
              <a:spcAft>
                <a:spcPts val="0"/>
              </a:spcAft>
              <a:buFont typeface="Arial" pitchFamily="34" charset="0"/>
              <a:buChar char="•"/>
              <a:defRPr/>
            </a:pPr>
            <a:r>
              <a:rPr lang="cs-CZ" sz="1800" dirty="0">
                <a:latin typeface="Constantia" pitchFamily="18" charset="0"/>
              </a:rPr>
              <a:t>v rámci vyřízení věci může soud mladistvého napomenout nebo požádat zákonné zástupce, opatrovníka, pěstouna, jinou osobu, jíž byl mladistvý svěřen do péče, školu, jejímž je mladistvý žákem, nebo školské zařízení, ve kterém mladistvý žije, aby na mladistvého vhodně výchovně působili použitím výchovných prostředků a opatření podle zvláštních právních předpisů – </a:t>
            </a:r>
            <a:r>
              <a:rPr lang="cs-CZ" sz="1800" i="1" dirty="0">
                <a:latin typeface="Constantia" pitchFamily="18" charset="0"/>
              </a:rPr>
              <a:t>soud pro mládež si předem vyžádá jejich stanovisko + o použitém opatření nebo výchovném prostředku a jeho výsledku tyto osoby či instituce  následně vyrozumí soud pro mládež</a:t>
            </a: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2B9AD8A1-E232-4EBF-8780-C51135BE3C32}" type="slidenum">
              <a:rPr lang="cs-CZ"/>
              <a:pPr>
                <a:defRPr/>
              </a:pPr>
              <a:t>28</a:t>
            </a:fld>
            <a:endParaRPr lang="cs-CZ"/>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30175"/>
          </a:xfrm>
        </p:spPr>
        <p:txBody>
          <a:bodyPr rtlCol="0">
            <a:normAutofit fontScale="90000"/>
          </a:bodyPr>
          <a:lstStyle/>
          <a:p>
            <a:pPr eaLnBrk="1" fontAlgn="auto" hangingPunct="1">
              <a:spcAft>
                <a:spcPts val="0"/>
              </a:spcAft>
              <a:defRPr/>
            </a:pPr>
            <a:endParaRPr lang="cs-CZ" dirty="0"/>
          </a:p>
        </p:txBody>
      </p:sp>
      <p:sp>
        <p:nvSpPr>
          <p:cNvPr id="40962" name="Zástupný symbol pro obsah 2"/>
          <p:cNvSpPr>
            <a:spLocks noGrp="1"/>
          </p:cNvSpPr>
          <p:nvPr>
            <p:ph idx="1"/>
          </p:nvPr>
        </p:nvSpPr>
        <p:spPr>
          <a:xfrm>
            <a:off x="457200" y="620713"/>
            <a:ext cx="8229600" cy="5505450"/>
          </a:xfrm>
        </p:spPr>
        <p:txBody>
          <a:bodyPr/>
          <a:lstStyle/>
          <a:p>
            <a:pPr algn="just" eaLnBrk="1" hangingPunct="1"/>
            <a:r>
              <a:rPr lang="cs-CZ" sz="2200" dirty="0">
                <a:latin typeface="Constantia" pitchFamily="18" charset="0"/>
              </a:rPr>
              <a:t>možnost </a:t>
            </a:r>
            <a:r>
              <a:rPr lang="cs-CZ" sz="2200" b="1" u="sng" dirty="0">
                <a:latin typeface="Constantia" pitchFamily="18" charset="0"/>
              </a:rPr>
              <a:t>podmíněného upuštění od uložení trestního opatření</a:t>
            </a:r>
            <a:r>
              <a:rPr lang="cs-CZ" sz="2200" dirty="0">
                <a:latin typeface="Constantia" pitchFamily="18" charset="0"/>
              </a:rPr>
              <a:t> – viz § 14 ZSM:</a:t>
            </a:r>
          </a:p>
          <a:p>
            <a:pPr algn="just" eaLnBrk="1" hangingPunct="1"/>
            <a:endParaRPr lang="cs-CZ" sz="2200" dirty="0">
              <a:latin typeface="Constantia" pitchFamily="18" charset="0"/>
            </a:endParaRPr>
          </a:p>
          <a:p>
            <a:pPr algn="just" eaLnBrk="1" hangingPunct="1"/>
            <a:r>
              <a:rPr lang="cs-CZ" sz="2200" dirty="0">
                <a:latin typeface="Constantia" pitchFamily="18" charset="0"/>
              </a:rPr>
              <a:t>zkušební doba až 1 rok </a:t>
            </a:r>
          </a:p>
          <a:p>
            <a:pPr algn="just" eaLnBrk="1" hangingPunct="1"/>
            <a:r>
              <a:rPr lang="cs-CZ" sz="2200" dirty="0">
                <a:latin typeface="Constantia" pitchFamily="18" charset="0"/>
              </a:rPr>
              <a:t>možné uložení výchovných a ochranných opatření </a:t>
            </a:r>
          </a:p>
          <a:p>
            <a:pPr algn="just" eaLnBrk="1" hangingPunct="1"/>
            <a:r>
              <a:rPr lang="cs-CZ" sz="2200" dirty="0">
                <a:latin typeface="Constantia" pitchFamily="18" charset="0"/>
              </a:rPr>
              <a:t>možné vyslovení dohledu nad mladistvým </a:t>
            </a:r>
          </a:p>
          <a:p>
            <a:pPr algn="just" eaLnBrk="1" hangingPunct="1"/>
            <a:r>
              <a:rPr lang="cs-CZ" sz="2200" dirty="0">
                <a:latin typeface="Constantia" pitchFamily="18" charset="0"/>
              </a:rPr>
              <a:t>možnost ponechání podmíněného upuštění od uložení trestního opatření v platnosti + stanovení dohledu nebo prodloužení zkušební doby až o 1 rok nebo uložení dalších výchovných opatření </a:t>
            </a:r>
          </a:p>
          <a:p>
            <a:pPr algn="just" eaLnBrk="1" hangingPunct="1"/>
            <a:r>
              <a:rPr lang="cs-CZ" sz="2200" dirty="0">
                <a:latin typeface="Constantia" pitchFamily="18" charset="0"/>
              </a:rPr>
              <a:t>rozhodování o osvědčení/fikce osvědčení </a:t>
            </a: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B0F5013E-A95C-4FC7-A520-4B9BE6F7BB60}" type="slidenum">
              <a:rPr lang="cs-CZ"/>
              <a:pPr>
                <a:defRPr/>
              </a:pPr>
              <a:t>29</a:t>
            </a:fld>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Nadpis 1"/>
          <p:cNvSpPr>
            <a:spLocks noGrp="1"/>
          </p:cNvSpPr>
          <p:nvPr>
            <p:ph type="title"/>
          </p:nvPr>
        </p:nvSpPr>
        <p:spPr>
          <a:xfrm>
            <a:off x="457200" y="274638"/>
            <a:ext cx="8229600" cy="850900"/>
          </a:xfrm>
        </p:spPr>
        <p:txBody>
          <a:bodyPr/>
          <a:lstStyle/>
          <a:p>
            <a:pPr eaLnBrk="1" hangingPunct="1"/>
            <a:r>
              <a:rPr lang="cs-CZ" sz="3200" b="1">
                <a:solidFill>
                  <a:srgbClr val="C00000"/>
                </a:solidFill>
                <a:latin typeface="Constantia" pitchFamily="18" charset="0"/>
              </a:rPr>
              <a:t>Vymezení základních pojmů</a:t>
            </a:r>
          </a:p>
        </p:txBody>
      </p:sp>
      <p:sp>
        <p:nvSpPr>
          <p:cNvPr id="16386" name="Zástupný symbol pro obsah 2"/>
          <p:cNvSpPr>
            <a:spLocks noGrp="1"/>
          </p:cNvSpPr>
          <p:nvPr>
            <p:ph idx="1"/>
          </p:nvPr>
        </p:nvSpPr>
        <p:spPr>
          <a:xfrm>
            <a:off x="107504" y="1341438"/>
            <a:ext cx="8856984" cy="5039890"/>
          </a:xfrm>
        </p:spPr>
        <p:txBody>
          <a:bodyPr/>
          <a:lstStyle/>
          <a:p>
            <a:pPr eaLnBrk="1" hangingPunct="1"/>
            <a:r>
              <a:rPr lang="cs-CZ" sz="2400" dirty="0">
                <a:latin typeface="Constantia" pitchFamily="18" charset="0"/>
              </a:rPr>
              <a:t>mládež</a:t>
            </a:r>
          </a:p>
          <a:p>
            <a:pPr algn="just" eaLnBrk="1" hangingPunct="1"/>
            <a:r>
              <a:rPr lang="cs-CZ" sz="2400" dirty="0">
                <a:latin typeface="Constantia" pitchFamily="18" charset="0"/>
              </a:rPr>
              <a:t>mladistvá osoba (mladistvý) = </a:t>
            </a:r>
            <a:r>
              <a:rPr lang="cs-CZ" sz="2400" i="1" dirty="0">
                <a:latin typeface="Constantia" pitchFamily="18" charset="0"/>
              </a:rPr>
              <a:t>i ten, kdo v době spáchání přečinu dovršil 15. rok věku, ale u něhož není možné bez důvodných pochybností určit, zda v téže době překročil 18. rok věku</a:t>
            </a:r>
            <a:endParaRPr lang="cs-CZ" sz="2400" dirty="0">
              <a:latin typeface="Constantia" pitchFamily="18" charset="0"/>
            </a:endParaRPr>
          </a:p>
          <a:p>
            <a:pPr eaLnBrk="1" hangingPunct="1"/>
            <a:r>
              <a:rPr lang="cs-CZ" sz="2400" dirty="0">
                <a:latin typeface="Constantia" pitchFamily="18" charset="0"/>
              </a:rPr>
              <a:t>provinění (popř. zvlášť závažné provinění)</a:t>
            </a:r>
          </a:p>
          <a:p>
            <a:pPr eaLnBrk="1" hangingPunct="1"/>
            <a:r>
              <a:rPr lang="cs-CZ" sz="2400" dirty="0">
                <a:latin typeface="Constantia" pitchFamily="18" charset="0"/>
              </a:rPr>
              <a:t>trestní opatření</a:t>
            </a:r>
          </a:p>
          <a:p>
            <a:pPr eaLnBrk="1" hangingPunct="1"/>
            <a:r>
              <a:rPr lang="cs-CZ" sz="2400" dirty="0">
                <a:latin typeface="Constantia" pitchFamily="18" charset="0"/>
              </a:rPr>
              <a:t>soud pro mládež = příslušnost :</a:t>
            </a:r>
          </a:p>
          <a:p>
            <a:pPr eaLnBrk="1" hangingPunct="1">
              <a:buFont typeface="Arial" charset="0"/>
              <a:buNone/>
            </a:pPr>
            <a:r>
              <a:rPr lang="cs-CZ" sz="2400" dirty="0">
                <a:latin typeface="Constantia" pitchFamily="18" charset="0"/>
              </a:rPr>
              <a:t>             A/ k projednání provinění mladistvých</a:t>
            </a:r>
          </a:p>
          <a:p>
            <a:pPr eaLnBrk="1" hangingPunct="1">
              <a:buFont typeface="Arial" charset="0"/>
              <a:buNone/>
            </a:pPr>
            <a:r>
              <a:rPr lang="cs-CZ" sz="2400" dirty="0">
                <a:latin typeface="Constantia" pitchFamily="18" charset="0"/>
              </a:rPr>
              <a:t>             B/ k projednání činů jinak trestných spáchaných   </a:t>
            </a:r>
          </a:p>
          <a:p>
            <a:pPr eaLnBrk="1" hangingPunct="1">
              <a:buFont typeface="Arial" charset="0"/>
              <a:buNone/>
            </a:pPr>
            <a:r>
              <a:rPr lang="cs-CZ" sz="2400" dirty="0">
                <a:latin typeface="Constantia" pitchFamily="18" charset="0"/>
              </a:rPr>
              <a:t>                  dětmi mladšími 15. let </a:t>
            </a:r>
          </a:p>
          <a:p>
            <a:pPr eaLnBrk="1" hangingPunct="1">
              <a:buFont typeface="Arial" charset="0"/>
              <a:buNone/>
            </a:pPr>
            <a:r>
              <a:rPr lang="cs-CZ" sz="2400" dirty="0">
                <a:latin typeface="Constantia" pitchFamily="18" charset="0"/>
              </a:rPr>
              <a:t>                                           </a:t>
            </a:r>
            <a:r>
              <a:rPr lang="cs-CZ" sz="2000" dirty="0">
                <a:latin typeface="Constantia" pitchFamily="18" charset="0"/>
              </a:rPr>
              <a:t>            </a:t>
            </a:r>
          </a:p>
          <a:p>
            <a:pPr eaLnBrk="1" hangingPunct="1"/>
            <a:endParaRPr lang="cs-CZ" sz="2000" dirty="0">
              <a:latin typeface="Constantia" pitchFamily="18" charset="0"/>
            </a:endParaRPr>
          </a:p>
        </p:txBody>
      </p:sp>
      <p:sp>
        <p:nvSpPr>
          <p:cNvPr id="4" name="Zástupný symbol pro číslo snímku 3"/>
          <p:cNvSpPr>
            <a:spLocks noGrp="1"/>
          </p:cNvSpPr>
          <p:nvPr>
            <p:ph type="sldNum" sz="quarter" idx="12"/>
          </p:nvPr>
        </p:nvSpPr>
        <p:spPr/>
        <p:txBody>
          <a:bodyPr/>
          <a:lstStyle/>
          <a:p>
            <a:pPr>
              <a:defRPr/>
            </a:pPr>
            <a:fld id="{88CCA248-1EE3-4FA1-BBF0-23602AC44C1D}" type="slidenum">
              <a:rPr lang="cs-CZ"/>
              <a:pPr>
                <a:defRPr/>
              </a:pPr>
              <a:t>3</a:t>
            </a:fld>
            <a:endParaRPr lang="cs-CZ"/>
          </a:p>
        </p:txBody>
      </p:sp>
      <p:sp>
        <p:nvSpPr>
          <p:cNvPr id="5" name="Zástupný symbol pro zápatí 4"/>
          <p:cNvSpPr>
            <a:spLocks noGrp="1"/>
          </p:cNvSpPr>
          <p:nvPr>
            <p:ph type="ftr" sz="quarter" idx="11"/>
          </p:nvPr>
        </p:nvSpPr>
        <p:spPr/>
        <p:txBody>
          <a:bodyPr/>
          <a:lstStyle/>
          <a:p>
            <a:pPr>
              <a:defRPr/>
            </a:pPr>
            <a:endParaRPr lang="cs-CZ"/>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p:nvPr>
        </p:nvSpPr>
        <p:spPr>
          <a:xfrm>
            <a:off x="107504" y="136525"/>
            <a:ext cx="8856984" cy="628179"/>
          </a:xfrm>
        </p:spPr>
        <p:txBody>
          <a:bodyPr/>
          <a:lstStyle/>
          <a:p>
            <a:pPr eaLnBrk="1" hangingPunct="1"/>
            <a:r>
              <a:rPr lang="cs-CZ" sz="3200" b="1" dirty="0">
                <a:solidFill>
                  <a:srgbClr val="C00000"/>
                </a:solidFill>
                <a:latin typeface="Constantia" pitchFamily="18" charset="0"/>
              </a:rPr>
              <a:t>Řízení ve věcech dětí mladších patnácti let</a:t>
            </a:r>
          </a:p>
        </p:txBody>
      </p:sp>
      <p:sp>
        <p:nvSpPr>
          <p:cNvPr id="41986" name="Zástupný symbol pro obsah 2"/>
          <p:cNvSpPr>
            <a:spLocks noGrp="1"/>
          </p:cNvSpPr>
          <p:nvPr>
            <p:ph idx="1"/>
          </p:nvPr>
        </p:nvSpPr>
        <p:spPr>
          <a:xfrm>
            <a:off x="179512" y="692696"/>
            <a:ext cx="8784976" cy="5976664"/>
          </a:xfrm>
        </p:spPr>
        <p:txBody>
          <a:bodyPr/>
          <a:lstStyle/>
          <a:p>
            <a:pPr algn="just" eaLnBrk="1" hangingPunct="1">
              <a:lnSpc>
                <a:spcPct val="90000"/>
              </a:lnSpc>
            </a:pPr>
            <a:r>
              <a:rPr lang="cs-CZ" sz="1600" dirty="0">
                <a:latin typeface="Constantia" pitchFamily="18" charset="0"/>
              </a:rPr>
              <a:t>viz § 89 – 96 ZSM</a:t>
            </a:r>
          </a:p>
          <a:p>
            <a:pPr algn="just" eaLnBrk="1" hangingPunct="1">
              <a:lnSpc>
                <a:spcPct val="90000"/>
              </a:lnSpc>
            </a:pPr>
            <a:r>
              <a:rPr lang="cs-CZ" sz="1600" dirty="0">
                <a:latin typeface="Constantia" pitchFamily="18" charset="0"/>
              </a:rPr>
              <a:t>absence trestní odpovědnosti</a:t>
            </a:r>
          </a:p>
          <a:p>
            <a:pPr algn="just" eaLnBrk="1" hangingPunct="1">
              <a:lnSpc>
                <a:spcPct val="90000"/>
              </a:lnSpc>
            </a:pPr>
            <a:r>
              <a:rPr lang="cs-CZ" sz="1600" dirty="0">
                <a:latin typeface="Constantia" pitchFamily="18" charset="0"/>
              </a:rPr>
              <a:t>možnost uložení opatření potřebného k nápravě dítěte soudem pro mládež – na návrh státního zástupce </a:t>
            </a:r>
            <a:r>
              <a:rPr lang="cs-CZ" sz="1600" i="1" dirty="0">
                <a:latin typeface="Constantia" pitchFamily="18" charset="0"/>
              </a:rPr>
              <a:t>(jiná osoba není k návrhu oprávněna, ale může dát soudu pro mládež podnět a ten poté zahájí řízení z úřední povinnosti) </a:t>
            </a:r>
            <a:r>
              <a:rPr lang="cs-CZ" sz="1600" dirty="0">
                <a:latin typeface="Constantia" pitchFamily="18" charset="0"/>
              </a:rPr>
              <a:t>nebo i bez návrhu</a:t>
            </a:r>
          </a:p>
          <a:p>
            <a:pPr algn="just" eaLnBrk="1" hangingPunct="1">
              <a:lnSpc>
                <a:spcPct val="90000"/>
              </a:lnSpc>
            </a:pPr>
            <a:r>
              <a:rPr lang="cs-CZ" sz="1600" dirty="0">
                <a:latin typeface="Constantia" pitchFamily="18" charset="0"/>
              </a:rPr>
              <a:t>subsidiární užití OSŘ, ale i TŘ !!!</a:t>
            </a:r>
          </a:p>
          <a:p>
            <a:pPr algn="just" eaLnBrk="1" hangingPunct="1">
              <a:lnSpc>
                <a:spcPct val="90000"/>
              </a:lnSpc>
            </a:pPr>
            <a:r>
              <a:rPr lang="cs-CZ" sz="1600" dirty="0">
                <a:latin typeface="Constantia" pitchFamily="18" charset="0"/>
              </a:rPr>
              <a:t>do 30.06.2024 povinné zastoupení opatrovníkem </a:t>
            </a:r>
            <a:r>
              <a:rPr lang="cs-CZ" sz="1600" i="1" dirty="0">
                <a:latin typeface="Constantia" pitchFamily="18" charset="0"/>
              </a:rPr>
              <a:t>(mohl jím být jen advokát) </a:t>
            </a:r>
            <a:r>
              <a:rPr lang="cs-CZ" sz="1600" b="1" dirty="0">
                <a:latin typeface="Constantia" pitchFamily="18" charset="0"/>
              </a:rPr>
              <a:t>XXX</a:t>
            </a:r>
            <a:r>
              <a:rPr lang="cs-CZ" sz="1600" dirty="0">
                <a:latin typeface="Constantia" pitchFamily="18" charset="0"/>
              </a:rPr>
              <a:t> </a:t>
            </a:r>
            <a:r>
              <a:rPr lang="cs-CZ" sz="1600" b="1" dirty="0">
                <a:solidFill>
                  <a:srgbClr val="FFFF00"/>
                </a:solidFill>
                <a:latin typeface="Constantia" pitchFamily="18" charset="0"/>
              </a:rPr>
              <a:t>od 01.07.2024 </a:t>
            </a:r>
            <a:r>
              <a:rPr lang="cs-CZ" sz="1600" dirty="0">
                <a:latin typeface="Constantia" pitchFamily="18" charset="0"/>
              </a:rPr>
              <a:t>povinné zastoupení právním zástupcem (</a:t>
            </a:r>
            <a:r>
              <a:rPr lang="cs-CZ" sz="1600" i="1" dirty="0">
                <a:latin typeface="Constantia" pitchFamily="18" charset="0"/>
              </a:rPr>
              <a:t>zvoleným nebo soudem ustanoveným)</a:t>
            </a:r>
            <a:r>
              <a:rPr lang="cs-CZ" sz="1600" dirty="0">
                <a:latin typeface="Constantia" pitchFamily="18" charset="0"/>
              </a:rPr>
              <a:t> kterým může být jen advokát </a:t>
            </a:r>
            <a:r>
              <a:rPr lang="cs-CZ" sz="1600" b="1" i="1" dirty="0">
                <a:latin typeface="Constantia" pitchFamily="18" charset="0"/>
              </a:rPr>
              <a:t>XXX</a:t>
            </a:r>
            <a:r>
              <a:rPr lang="cs-CZ" sz="1600" i="1" dirty="0">
                <a:latin typeface="Constantia" pitchFamily="18" charset="0"/>
              </a:rPr>
              <a:t> nemožnost substituce advokátním koncipientem nebo zaměstnancem advokáta; při </a:t>
            </a:r>
            <a:r>
              <a:rPr lang="cs-CZ" sz="1600" i="1" u="sng" dirty="0">
                <a:latin typeface="Constantia" pitchFamily="18" charset="0"/>
              </a:rPr>
              <a:t>ustanovení</a:t>
            </a:r>
            <a:r>
              <a:rPr lang="cs-CZ" sz="1600" i="1" dirty="0">
                <a:latin typeface="Constantia" pitchFamily="18" charset="0"/>
              </a:rPr>
              <a:t> se využije daným soudem vedený pořadník advokátů pro ustanovení obhájce v TŘ – na žádost advokáta se v pořadníku uvede, zda se specializuje na řízení ve věcech dětí mladších 15 let (tito advokáti jsou ustanovováni dětem mladším 15 let přednostně; jinak se postupuje dle abecedního pořadí) </a:t>
            </a:r>
            <a:endParaRPr lang="cs-CZ" sz="1600" dirty="0">
              <a:latin typeface="Constantia" pitchFamily="18" charset="0"/>
            </a:endParaRPr>
          </a:p>
          <a:p>
            <a:pPr algn="just" eaLnBrk="1" hangingPunct="1">
              <a:lnSpc>
                <a:spcPct val="90000"/>
              </a:lnSpc>
            </a:pPr>
            <a:r>
              <a:rPr lang="cs-CZ" sz="1600" u="sng" dirty="0">
                <a:latin typeface="Constantia" pitchFamily="18" charset="0"/>
              </a:rPr>
              <a:t>zvolený právní zástupce</a:t>
            </a:r>
            <a:r>
              <a:rPr lang="cs-CZ" sz="1600" dirty="0">
                <a:latin typeface="Constantia" pitchFamily="18" charset="0"/>
              </a:rPr>
              <a:t> = samotným dítětem,  pokud již dovršilo patnáctý rok věku, jinak jeho zákonným zástupcem nebo opatrovníkem, event. příbuzným v pokolení přímém, sourozencem nebo osvojitelem </a:t>
            </a:r>
            <a:r>
              <a:rPr lang="cs-CZ" sz="1600" b="1" dirty="0">
                <a:latin typeface="Constantia" pitchFamily="18" charset="0"/>
              </a:rPr>
              <a:t>XXX</a:t>
            </a:r>
            <a:r>
              <a:rPr lang="cs-CZ" sz="1600" dirty="0">
                <a:latin typeface="Constantia" pitchFamily="18" charset="0"/>
              </a:rPr>
              <a:t> ustanovený právní zástupce soudem z pořadníku pro ustanovení obhájce v TŘ </a:t>
            </a:r>
            <a:r>
              <a:rPr lang="cs-CZ" sz="1600" i="1" dirty="0">
                <a:latin typeface="Constantia" pitchFamily="18" charset="0"/>
              </a:rPr>
              <a:t>(právní zástupce působí až do dovršení osmnáctého roku věku dítěte + možnost ponechání právního zástupce dítěti soudem nebo SZ s přihlédnutím k dosaženému stupni jeho rozumové a mravní vyspělosti a okolnostem případu až do dovršení jednadvaceti let věku; jinak zastoupení trvá do skončení věci, tj. i po nabytí zletilosti dítěte; náklady spojené s jeho odměnou hradí stát – možné výjimky, kdy náklady hradí dítě nebo jeho zákonný zástupce) </a:t>
            </a:r>
            <a:endParaRPr lang="cs-CZ" sz="1600" dirty="0">
              <a:latin typeface="Constantia" pitchFamily="18" charset="0"/>
            </a:endParaRPr>
          </a:p>
          <a:p>
            <a:pPr algn="just" eaLnBrk="1" hangingPunct="1">
              <a:lnSpc>
                <a:spcPct val="90000"/>
              </a:lnSpc>
            </a:pPr>
            <a:r>
              <a:rPr lang="cs-CZ" sz="1600" dirty="0">
                <a:latin typeface="Constantia" pitchFamily="18" charset="0"/>
              </a:rPr>
              <a:t>jednání soudu je neveřejné </a:t>
            </a:r>
          </a:p>
          <a:p>
            <a:pPr algn="just" eaLnBrk="1" hangingPunct="1">
              <a:lnSpc>
                <a:spcPct val="90000"/>
              </a:lnSpc>
            </a:pPr>
            <a:r>
              <a:rPr lang="cs-CZ" sz="1600" dirty="0">
                <a:latin typeface="Constantia" pitchFamily="18" charset="0"/>
              </a:rPr>
              <a:t>o uložení opatření soud rozhodne rozsudkem</a:t>
            </a:r>
          </a:p>
          <a:p>
            <a:pPr algn="just" eaLnBrk="1" hangingPunct="1">
              <a:lnSpc>
                <a:spcPct val="90000"/>
              </a:lnSpc>
            </a:pPr>
            <a:r>
              <a:rPr lang="cs-CZ" sz="1600" dirty="0">
                <a:latin typeface="Constantia" pitchFamily="18" charset="0"/>
              </a:rPr>
              <a:t>o zmítnutí návrhu státního zástupce, o zastavení řízení, o upuštění od uložení opatření, o změně nebo zrušení opatření soud rozhoduje usnesením  </a:t>
            </a: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5DABC484-B261-4CB7-BEE1-02B53A06727D}" type="slidenum">
              <a:rPr lang="cs-CZ"/>
              <a:pPr>
                <a:defRPr/>
              </a:pPr>
              <a:t>30</a:t>
            </a:fld>
            <a:endParaRPr lang="cs-CZ"/>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88640"/>
            <a:ext cx="8784976" cy="720080"/>
          </a:xfrm>
        </p:spPr>
        <p:txBody>
          <a:bodyPr rtlCol="0">
            <a:noAutofit/>
          </a:bodyPr>
          <a:lstStyle/>
          <a:p>
            <a:pPr eaLnBrk="1" fontAlgn="auto" hangingPunct="1">
              <a:spcAft>
                <a:spcPts val="0"/>
              </a:spcAft>
              <a:defRPr/>
            </a:pPr>
            <a:r>
              <a:rPr lang="cs-CZ" sz="3200" b="1" dirty="0">
                <a:solidFill>
                  <a:srgbClr val="C00000"/>
                </a:solidFill>
                <a:latin typeface="Constantia" pitchFamily="18" charset="0"/>
              </a:rPr>
              <a:t>Řízení ve věcech dětí mladších patnácti let</a:t>
            </a:r>
            <a:endParaRPr lang="cs-CZ" sz="3200" dirty="0"/>
          </a:p>
        </p:txBody>
      </p:sp>
      <p:sp>
        <p:nvSpPr>
          <p:cNvPr id="15362" name="Zástupný symbol pro obsah 2"/>
          <p:cNvSpPr>
            <a:spLocks noGrp="1"/>
          </p:cNvSpPr>
          <p:nvPr>
            <p:ph idx="1"/>
          </p:nvPr>
        </p:nvSpPr>
        <p:spPr>
          <a:xfrm>
            <a:off x="179512" y="836712"/>
            <a:ext cx="8784976" cy="5929151"/>
          </a:xfrm>
        </p:spPr>
        <p:txBody>
          <a:bodyPr/>
          <a:lstStyle/>
          <a:p>
            <a:pPr algn="just" eaLnBrk="1" hangingPunct="1"/>
            <a:r>
              <a:rPr lang="cs-CZ" sz="2000" b="1" dirty="0">
                <a:solidFill>
                  <a:srgbClr val="FFFF00"/>
                </a:solidFill>
                <a:latin typeface="Constantia" pitchFamily="18" charset="0"/>
              </a:rPr>
              <a:t>POZOR na významnou novelu ZSM provedenou zákonem č. 165/2024 Sb., s účinností od 01.07.2024 </a:t>
            </a:r>
          </a:p>
          <a:p>
            <a:pPr algn="just" eaLnBrk="1" hangingPunct="1"/>
            <a:endParaRPr lang="cs-CZ" sz="2000" b="1" dirty="0">
              <a:solidFill>
                <a:srgbClr val="FF0000"/>
              </a:solidFill>
              <a:latin typeface="Constantia" pitchFamily="18" charset="0"/>
            </a:endParaRPr>
          </a:p>
          <a:p>
            <a:pPr algn="just" eaLnBrk="1" hangingPunct="1"/>
            <a:r>
              <a:rPr lang="cs-CZ" sz="2000" i="1" dirty="0">
                <a:latin typeface="Constantia" pitchFamily="18" charset="0"/>
              </a:rPr>
              <a:t>nově se např. rozlišují 3 fáze řízení, a to:</a:t>
            </a:r>
          </a:p>
          <a:p>
            <a:pPr algn="just" eaLnBrk="1" hangingPunct="1">
              <a:buFont typeface="+mj-lt"/>
              <a:buAutoNum type="arabicParenR"/>
            </a:pPr>
            <a:r>
              <a:rPr lang="cs-CZ" sz="2000" i="1" dirty="0">
                <a:latin typeface="Constantia" pitchFamily="18" charset="0"/>
              </a:rPr>
              <a:t> </a:t>
            </a:r>
            <a:r>
              <a:rPr lang="cs-CZ" sz="2000" i="1" u="sng" dirty="0">
                <a:latin typeface="Constantia" pitchFamily="18" charset="0"/>
              </a:rPr>
              <a:t>fáze objasňovací</a:t>
            </a:r>
            <a:r>
              <a:rPr lang="cs-CZ" sz="2000" i="1" dirty="0">
                <a:latin typeface="Constantia" pitchFamily="18" charset="0"/>
              </a:rPr>
              <a:t> = odhalení a zjištění skutečností důvodně nasvědčujících tomu, že byl spáchán čin jinak trestný a že se jej dopustilo dítě mladší 15 let - na postup OČTŘ v této fázi řízení se přiměřeně použijí vybraná ustanovení TŘ = např. o nutné obhajobě, o právech a povinnostech obhájce, o oprávnění poškozeného; o dožádání, o protokolaci, o podání apod.;</a:t>
            </a:r>
          </a:p>
          <a:p>
            <a:pPr algn="just" eaLnBrk="1" hangingPunct="1">
              <a:buFont typeface="+mj-lt"/>
              <a:buAutoNum type="arabicParenR"/>
            </a:pPr>
            <a:r>
              <a:rPr lang="cs-CZ" sz="2000" i="1" u="sng" dirty="0">
                <a:latin typeface="Constantia" pitchFamily="18" charset="0"/>
              </a:rPr>
              <a:t>fáze návrhová</a:t>
            </a:r>
            <a:r>
              <a:rPr lang="cs-CZ" sz="2000" i="1" dirty="0">
                <a:latin typeface="Constantia" pitchFamily="18" charset="0"/>
              </a:rPr>
              <a:t> = ověření toho, zda je nezbytné, aby SZ podalo soudu pro mládež návrh na uložení některého ze zákonných opatření dle ZSM dítěti mladšímu 15 let - na postup SZ se užije zákon o SZ; na počítání lhůt, na doručování a na rozhodování o náhradě nákladů za právní zastoupení se užije TŘ </a:t>
            </a:r>
            <a:r>
              <a:rPr lang="cs-CZ" sz="2000" b="1" i="1" dirty="0">
                <a:latin typeface="Constantia" pitchFamily="18" charset="0"/>
              </a:rPr>
              <a:t>XXX</a:t>
            </a:r>
            <a:r>
              <a:rPr lang="cs-CZ" sz="2000" i="1" dirty="0">
                <a:latin typeface="Constantia" pitchFamily="18" charset="0"/>
              </a:rPr>
              <a:t> na postup soudu se užije o. s. ř.;</a:t>
            </a:r>
          </a:p>
          <a:p>
            <a:pPr algn="just" eaLnBrk="1" hangingPunct="1">
              <a:buFont typeface="+mj-lt"/>
              <a:buAutoNum type="arabicParenR"/>
            </a:pPr>
            <a:r>
              <a:rPr lang="cs-CZ" sz="2000" i="1" u="sng" dirty="0">
                <a:latin typeface="Constantia" pitchFamily="18" charset="0"/>
              </a:rPr>
              <a:t>fáze soudní</a:t>
            </a:r>
            <a:r>
              <a:rPr lang="cs-CZ" sz="2000" i="1" dirty="0">
                <a:latin typeface="Constantia" pitchFamily="18" charset="0"/>
              </a:rPr>
              <a:t> = řízení před soudem pro mládež - na postup SZ a soudu pro mládež se užije o. s. ř.   </a:t>
            </a:r>
          </a:p>
          <a:p>
            <a:pPr algn="just" eaLnBrk="1" hangingPunct="1"/>
            <a:endParaRPr lang="cs-CZ" sz="2000" i="1" dirty="0">
              <a:latin typeface="Constantia" pitchFamily="18" charset="0"/>
            </a:endParaRPr>
          </a:p>
          <a:p>
            <a:pPr algn="just" eaLnBrk="1" hangingPunct="1"/>
            <a:endParaRPr lang="cs-CZ" sz="2000" dirty="0">
              <a:latin typeface="Constantia" pitchFamily="18" charset="0"/>
            </a:endParaRPr>
          </a:p>
          <a:p>
            <a:pPr algn="just" eaLnBrk="1" hangingPunct="1"/>
            <a:endParaRPr lang="cs-CZ" sz="2400" dirty="0">
              <a:latin typeface="Constantia" pitchFamily="18" charset="0"/>
            </a:endParaRPr>
          </a:p>
        </p:txBody>
      </p:sp>
      <p:sp>
        <p:nvSpPr>
          <p:cNvPr id="4" name="Zástupný symbol pro číslo snímku 3"/>
          <p:cNvSpPr>
            <a:spLocks noGrp="1"/>
          </p:cNvSpPr>
          <p:nvPr>
            <p:ph type="sldNum" sz="quarter" idx="12"/>
          </p:nvPr>
        </p:nvSpPr>
        <p:spPr/>
        <p:txBody>
          <a:bodyPr/>
          <a:lstStyle/>
          <a:p>
            <a:pPr>
              <a:defRPr/>
            </a:pPr>
            <a:fld id="{4593E875-B4EC-48F8-B340-48619A332C13}" type="slidenum">
              <a:rPr lang="cs-CZ"/>
              <a:pPr>
                <a:defRPr/>
              </a:pPr>
              <a:t>31</a:t>
            </a:fld>
            <a:endParaRPr lang="cs-CZ" dirty="0"/>
          </a:p>
        </p:txBody>
      </p:sp>
      <p:sp>
        <p:nvSpPr>
          <p:cNvPr id="5" name="Zástupný symbol pro zápatí 4"/>
          <p:cNvSpPr>
            <a:spLocks noGrp="1"/>
          </p:cNvSpPr>
          <p:nvPr>
            <p:ph type="ftr" sz="quarter" idx="11"/>
          </p:nvPr>
        </p:nvSpPr>
        <p:spPr/>
        <p:txBody>
          <a:bodyPr/>
          <a:lstStyle/>
          <a:p>
            <a:pPr>
              <a:defRPr/>
            </a:pPr>
            <a:endParaRPr lang="cs-CZ" dirty="0"/>
          </a:p>
        </p:txBody>
      </p:sp>
    </p:spTree>
    <p:extLst>
      <p:ext uri="{BB962C8B-B14F-4D97-AF65-F5344CB8AC3E}">
        <p14:creationId xmlns:p14="http://schemas.microsoft.com/office/powerpoint/2010/main" val="1702488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Nadpis 1"/>
          <p:cNvSpPr>
            <a:spLocks noGrp="1"/>
          </p:cNvSpPr>
          <p:nvPr>
            <p:ph type="title"/>
          </p:nvPr>
        </p:nvSpPr>
        <p:spPr>
          <a:xfrm>
            <a:off x="251520" y="274638"/>
            <a:ext cx="8712968" cy="706090"/>
          </a:xfrm>
        </p:spPr>
        <p:txBody>
          <a:bodyPr/>
          <a:lstStyle/>
          <a:p>
            <a:pPr eaLnBrk="1" hangingPunct="1"/>
            <a:r>
              <a:rPr lang="cs-CZ" sz="3200" b="1" dirty="0">
                <a:solidFill>
                  <a:srgbClr val="C00000"/>
                </a:solidFill>
                <a:latin typeface="Constantia" pitchFamily="18" charset="0"/>
              </a:rPr>
              <a:t>Řízení ve věcech dětí mladších patnácti let</a:t>
            </a:r>
            <a:endParaRPr lang="cs-CZ" sz="3200" dirty="0"/>
          </a:p>
        </p:txBody>
      </p:sp>
      <p:sp>
        <p:nvSpPr>
          <p:cNvPr id="3" name="Zástupný symbol pro obsah 2"/>
          <p:cNvSpPr>
            <a:spLocks noGrp="1"/>
          </p:cNvSpPr>
          <p:nvPr>
            <p:ph idx="1"/>
          </p:nvPr>
        </p:nvSpPr>
        <p:spPr>
          <a:xfrm>
            <a:off x="457200" y="1052736"/>
            <a:ext cx="8229600" cy="5255989"/>
          </a:xfrm>
        </p:spPr>
        <p:txBody>
          <a:bodyPr rtlCol="0">
            <a:normAutofit/>
          </a:bodyPr>
          <a:lstStyle/>
          <a:p>
            <a:pPr algn="just" eaLnBrk="1" fontAlgn="auto" hangingPunct="1">
              <a:spcAft>
                <a:spcPts val="0"/>
              </a:spcAft>
              <a:buFont typeface="Arial" pitchFamily="34" charset="0"/>
              <a:buChar char="•"/>
              <a:defRPr/>
            </a:pPr>
            <a:r>
              <a:rPr lang="cs-CZ" sz="2000" b="1" u="sng" dirty="0">
                <a:latin typeface="Constantia" pitchFamily="18" charset="0"/>
              </a:rPr>
              <a:t>druhy opatření</a:t>
            </a:r>
            <a:r>
              <a:rPr lang="cs-CZ" sz="2000" dirty="0">
                <a:latin typeface="Constantia" pitchFamily="18" charset="0"/>
              </a:rPr>
              <a:t> (§ 93 ZSM):</a:t>
            </a:r>
          </a:p>
          <a:p>
            <a:pPr marL="457200" indent="-457200" algn="just" eaLnBrk="1" fontAlgn="auto" hangingPunct="1">
              <a:spcAft>
                <a:spcPts val="0"/>
              </a:spcAft>
              <a:buFont typeface="+mj-lt"/>
              <a:buAutoNum type="arabicPeriod"/>
              <a:defRPr/>
            </a:pPr>
            <a:r>
              <a:rPr lang="cs-CZ" sz="2000" dirty="0">
                <a:latin typeface="Constantia" pitchFamily="18" charset="0"/>
              </a:rPr>
              <a:t>výchovná povinnost</a:t>
            </a:r>
          </a:p>
          <a:p>
            <a:pPr marL="457200" indent="-457200" algn="just" eaLnBrk="1" fontAlgn="auto" hangingPunct="1">
              <a:spcAft>
                <a:spcPts val="0"/>
              </a:spcAft>
              <a:buFont typeface="+mj-lt"/>
              <a:buAutoNum type="arabicPeriod"/>
              <a:defRPr/>
            </a:pPr>
            <a:r>
              <a:rPr lang="cs-CZ" sz="2000" dirty="0">
                <a:latin typeface="Constantia" pitchFamily="18" charset="0"/>
              </a:rPr>
              <a:t>výchovné omezení </a:t>
            </a:r>
          </a:p>
          <a:p>
            <a:pPr marL="457200" indent="-457200" algn="just" eaLnBrk="1" fontAlgn="auto" hangingPunct="1">
              <a:spcAft>
                <a:spcPts val="0"/>
              </a:spcAft>
              <a:buFont typeface="+mj-lt"/>
              <a:buAutoNum type="arabicPeriod"/>
              <a:defRPr/>
            </a:pPr>
            <a:r>
              <a:rPr lang="cs-CZ" sz="2000" dirty="0">
                <a:latin typeface="Constantia" pitchFamily="18" charset="0"/>
              </a:rPr>
              <a:t>napomenutí s výstrahou</a:t>
            </a:r>
          </a:p>
          <a:p>
            <a:pPr marL="457200" indent="-457200" algn="just" eaLnBrk="1" fontAlgn="auto" hangingPunct="1">
              <a:spcAft>
                <a:spcPts val="0"/>
              </a:spcAft>
              <a:buFont typeface="+mj-lt"/>
              <a:buAutoNum type="arabicPeriod"/>
              <a:defRPr/>
            </a:pPr>
            <a:r>
              <a:rPr lang="cs-CZ" sz="2000" dirty="0">
                <a:latin typeface="Constantia" pitchFamily="18" charset="0"/>
              </a:rPr>
              <a:t>zařazení dítěte do terapeutického, psychologického nebo jiného vhodného výchovného programu ve středisku výchovné péče</a:t>
            </a:r>
          </a:p>
          <a:p>
            <a:pPr marL="457200" indent="-457200" algn="just" eaLnBrk="1" fontAlgn="auto" hangingPunct="1">
              <a:spcAft>
                <a:spcPts val="0"/>
              </a:spcAft>
              <a:buFont typeface="+mj-lt"/>
              <a:buAutoNum type="arabicPeriod"/>
              <a:defRPr/>
            </a:pPr>
            <a:r>
              <a:rPr lang="cs-CZ" sz="2000" dirty="0">
                <a:latin typeface="Constantia" pitchFamily="18" charset="0"/>
              </a:rPr>
              <a:t>dohled probačního úředníka  </a:t>
            </a:r>
          </a:p>
          <a:p>
            <a:pPr marL="457200" indent="-457200" algn="just" eaLnBrk="1" fontAlgn="auto" hangingPunct="1">
              <a:spcAft>
                <a:spcPts val="0"/>
              </a:spcAft>
              <a:buFont typeface="+mj-lt"/>
              <a:buAutoNum type="arabicPeriod"/>
              <a:defRPr/>
            </a:pPr>
            <a:r>
              <a:rPr lang="cs-CZ" sz="2000" dirty="0">
                <a:latin typeface="Constantia" pitchFamily="18" charset="0"/>
              </a:rPr>
              <a:t>ochranná výchova </a:t>
            </a:r>
            <a:r>
              <a:rPr lang="cs-CZ" sz="2000" i="1" dirty="0">
                <a:latin typeface="Constantia" pitchFamily="18" charset="0"/>
              </a:rPr>
              <a:t>(dříve uložena obligatorně při spáchání činu, za který lze dle TZ uložit výjimečný trest a dítě čin spáchalo v době mezi 12. a 15. rokem svého věku </a:t>
            </a:r>
            <a:r>
              <a:rPr lang="cs-CZ" sz="2000" b="1" i="1" dirty="0">
                <a:latin typeface="Constantia" pitchFamily="18" charset="0"/>
              </a:rPr>
              <a:t>XXX </a:t>
            </a:r>
            <a:r>
              <a:rPr lang="cs-CZ" sz="2000" b="1" i="1" dirty="0">
                <a:solidFill>
                  <a:srgbClr val="FFFF00"/>
                </a:solidFill>
                <a:latin typeface="Constantia" pitchFamily="18" charset="0"/>
              </a:rPr>
              <a:t>od 01.07.2024 </a:t>
            </a:r>
            <a:r>
              <a:rPr lang="cs-CZ" sz="2000" i="1" dirty="0">
                <a:latin typeface="Constantia" pitchFamily="18" charset="0"/>
              </a:rPr>
              <a:t>je ochranná výchova v tomto případě ukládána ZPRAVIDLA, tedy nikoli obligatorně)</a:t>
            </a:r>
            <a:endParaRPr lang="cs-CZ" sz="2000" dirty="0">
              <a:latin typeface="Constantia" pitchFamily="18" charset="0"/>
            </a:endParaRPr>
          </a:p>
          <a:p>
            <a:pPr marL="457200" indent="-457200" algn="just" eaLnBrk="1" fontAlgn="auto" hangingPunct="1">
              <a:spcAft>
                <a:spcPts val="0"/>
              </a:spcAft>
              <a:buFont typeface="+mj-lt"/>
              <a:buAutoNum type="arabicPeriod"/>
              <a:defRPr/>
            </a:pPr>
            <a:r>
              <a:rPr lang="cs-CZ" sz="2000" dirty="0">
                <a:latin typeface="Constantia" pitchFamily="18" charset="0"/>
              </a:rPr>
              <a:t>ochranné léčení</a:t>
            </a:r>
          </a:p>
          <a:p>
            <a:pPr marL="457200" indent="-457200" algn="just" eaLnBrk="1" fontAlgn="auto" hangingPunct="1">
              <a:spcAft>
                <a:spcPts val="0"/>
              </a:spcAft>
              <a:buFont typeface="Arial" pitchFamily="34" charset="0"/>
              <a:buNone/>
              <a:defRPr/>
            </a:pPr>
            <a:r>
              <a:rPr lang="cs-CZ" sz="2000" dirty="0">
                <a:latin typeface="Constantia" pitchFamily="18" charset="0"/>
              </a:rPr>
              <a:t>= možnost kumulace jednotlivých druhů opatření</a:t>
            </a: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BA77C12E-C950-4371-AC43-79B333212EE5}" type="slidenum">
              <a:rPr lang="cs-CZ"/>
              <a:pPr>
                <a:defRPr/>
              </a:pPr>
              <a:t>32</a:t>
            </a:fld>
            <a:endParaRPr lang="cs-CZ"/>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196752"/>
            <a:ext cx="8229600" cy="4929411"/>
          </a:xfrm>
        </p:spPr>
        <p:txBody>
          <a:bodyPr/>
          <a:lstStyle/>
          <a:p>
            <a:pPr algn="ctr">
              <a:buNone/>
            </a:pPr>
            <a:endParaRPr lang="cs-CZ" sz="4000" b="1" dirty="0">
              <a:solidFill>
                <a:srgbClr val="FF0000"/>
              </a:solidFill>
              <a:latin typeface="Constantia" pitchFamily="18" charset="0"/>
            </a:endParaRPr>
          </a:p>
          <a:p>
            <a:pPr algn="ctr">
              <a:buNone/>
            </a:pPr>
            <a:endParaRPr lang="cs-CZ" sz="4000" b="1" dirty="0">
              <a:solidFill>
                <a:srgbClr val="FF0000"/>
              </a:solidFill>
              <a:latin typeface="Constantia" pitchFamily="18" charset="0"/>
            </a:endParaRPr>
          </a:p>
          <a:p>
            <a:pPr algn="ctr">
              <a:buNone/>
            </a:pPr>
            <a:r>
              <a:rPr lang="cs-CZ" sz="4000" b="1" dirty="0">
                <a:solidFill>
                  <a:srgbClr val="C00000"/>
                </a:solidFill>
                <a:latin typeface="Constantia" pitchFamily="18" charset="0"/>
              </a:rPr>
              <a:t>Děkuji za pozornost.</a:t>
            </a: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27316C20-92F8-4E19-955B-F179A83C0A8C}" type="slidenum">
              <a:rPr lang="cs-CZ" smtClean="0"/>
              <a:pPr>
                <a:defRPr/>
              </a:pPr>
              <a:t>33</a:t>
            </a:fld>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Nadpis 1"/>
          <p:cNvSpPr>
            <a:spLocks noGrp="1"/>
          </p:cNvSpPr>
          <p:nvPr>
            <p:ph type="title"/>
          </p:nvPr>
        </p:nvSpPr>
        <p:spPr>
          <a:xfrm>
            <a:off x="457200" y="274638"/>
            <a:ext cx="8229600" cy="922337"/>
          </a:xfrm>
        </p:spPr>
        <p:txBody>
          <a:bodyPr/>
          <a:lstStyle/>
          <a:p>
            <a:pPr eaLnBrk="1" hangingPunct="1"/>
            <a:r>
              <a:rPr lang="cs-CZ" sz="3200" b="1">
                <a:solidFill>
                  <a:srgbClr val="C00000"/>
                </a:solidFill>
                <a:latin typeface="Constantia" pitchFamily="18" charset="0"/>
              </a:rPr>
              <a:t>Podmínky trestní odpovědnosti</a:t>
            </a:r>
          </a:p>
        </p:txBody>
      </p:sp>
      <p:sp>
        <p:nvSpPr>
          <p:cNvPr id="17410" name="Zástupný symbol pro obsah 2"/>
          <p:cNvSpPr>
            <a:spLocks noGrp="1"/>
          </p:cNvSpPr>
          <p:nvPr>
            <p:ph idx="1"/>
          </p:nvPr>
        </p:nvSpPr>
        <p:spPr/>
        <p:txBody>
          <a:bodyPr/>
          <a:lstStyle/>
          <a:p>
            <a:pPr eaLnBrk="1" hangingPunct="1"/>
            <a:r>
              <a:rPr lang="cs-CZ" sz="2400">
                <a:latin typeface="Constantia" pitchFamily="18" charset="0"/>
              </a:rPr>
              <a:t>věk (§ 25 TZ)</a:t>
            </a:r>
          </a:p>
          <a:p>
            <a:pPr eaLnBrk="1" hangingPunct="1"/>
            <a:endParaRPr lang="cs-CZ" sz="2400">
              <a:latin typeface="Constantia" pitchFamily="18" charset="0"/>
            </a:endParaRPr>
          </a:p>
          <a:p>
            <a:pPr eaLnBrk="1" hangingPunct="1"/>
            <a:r>
              <a:rPr lang="cs-CZ" sz="2400">
                <a:latin typeface="Constantia" pitchFamily="18" charset="0"/>
              </a:rPr>
              <a:t>příčetnost (§ 26</a:t>
            </a:r>
            <a:r>
              <a:rPr lang="cs-CZ" sz="2400">
                <a:latin typeface="Arial" charset="0"/>
              </a:rPr>
              <a:t> </a:t>
            </a:r>
            <a:r>
              <a:rPr lang="cs-CZ" sz="2400">
                <a:latin typeface="Constantia" pitchFamily="18" charset="0"/>
              </a:rPr>
              <a:t>TZ)</a:t>
            </a:r>
          </a:p>
          <a:p>
            <a:pPr eaLnBrk="1" hangingPunct="1"/>
            <a:endParaRPr lang="cs-CZ" sz="2400">
              <a:latin typeface="Constantia" pitchFamily="18" charset="0"/>
            </a:endParaRPr>
          </a:p>
          <a:p>
            <a:pPr eaLnBrk="1" hangingPunct="1"/>
            <a:r>
              <a:rPr lang="cs-CZ" sz="2400">
                <a:latin typeface="Constantia" pitchFamily="18" charset="0"/>
              </a:rPr>
              <a:t>rozumová a mravní vyspělost (§ 5 ZSM)</a:t>
            </a:r>
          </a:p>
        </p:txBody>
      </p:sp>
      <p:sp>
        <p:nvSpPr>
          <p:cNvPr id="4" name="Zástupný symbol pro číslo snímku 3"/>
          <p:cNvSpPr>
            <a:spLocks noGrp="1"/>
          </p:cNvSpPr>
          <p:nvPr>
            <p:ph type="sldNum" sz="quarter" idx="12"/>
          </p:nvPr>
        </p:nvSpPr>
        <p:spPr/>
        <p:txBody>
          <a:bodyPr/>
          <a:lstStyle/>
          <a:p>
            <a:pPr>
              <a:defRPr/>
            </a:pPr>
            <a:fld id="{8F433226-94EA-4AF6-87AE-8169C97DF61D}" type="slidenum">
              <a:rPr lang="cs-CZ"/>
              <a:pPr>
                <a:defRPr/>
              </a:pPr>
              <a:t>4</a:t>
            </a:fld>
            <a:endParaRPr lang="cs-CZ"/>
          </a:p>
        </p:txBody>
      </p:sp>
      <p:sp>
        <p:nvSpPr>
          <p:cNvPr id="5" name="Zástupný symbol pro zápatí 4"/>
          <p:cNvSpPr>
            <a:spLocks noGrp="1"/>
          </p:cNvSpPr>
          <p:nvPr>
            <p:ph type="ftr" sz="quarter" idx="11"/>
          </p:nvPr>
        </p:nvSpPr>
        <p:spPr/>
        <p:txBody>
          <a:bodyPr/>
          <a:lstStyle/>
          <a:p>
            <a:pPr>
              <a:defRPr/>
            </a:pPr>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Nadpis 1"/>
          <p:cNvSpPr>
            <a:spLocks noGrp="1"/>
          </p:cNvSpPr>
          <p:nvPr>
            <p:ph type="title"/>
          </p:nvPr>
        </p:nvSpPr>
        <p:spPr>
          <a:xfrm>
            <a:off x="179512" y="136525"/>
            <a:ext cx="8784976" cy="916211"/>
          </a:xfrm>
        </p:spPr>
        <p:txBody>
          <a:bodyPr/>
          <a:lstStyle/>
          <a:p>
            <a:pPr eaLnBrk="1" hangingPunct="1"/>
            <a:r>
              <a:rPr lang="cs-CZ" sz="3200" b="1" dirty="0">
                <a:solidFill>
                  <a:srgbClr val="C00000"/>
                </a:solidFill>
                <a:latin typeface="Constantia" pitchFamily="18" charset="0"/>
              </a:rPr>
              <a:t>Odchylky v trestním řízení ve věcech mladistvých</a:t>
            </a:r>
          </a:p>
        </p:txBody>
      </p:sp>
      <p:sp>
        <p:nvSpPr>
          <p:cNvPr id="18434" name="Zástupný symbol pro obsah 2"/>
          <p:cNvSpPr>
            <a:spLocks noGrp="1"/>
          </p:cNvSpPr>
          <p:nvPr>
            <p:ph idx="1"/>
          </p:nvPr>
        </p:nvSpPr>
        <p:spPr>
          <a:xfrm>
            <a:off x="179512" y="1052736"/>
            <a:ext cx="8712968" cy="5616624"/>
          </a:xfrm>
        </p:spPr>
        <p:txBody>
          <a:bodyPr/>
          <a:lstStyle/>
          <a:p>
            <a:pPr algn="just" eaLnBrk="1" hangingPunct="1"/>
            <a:r>
              <a:rPr lang="cs-CZ" sz="2000" dirty="0">
                <a:latin typeface="Constantia" pitchFamily="18" charset="0"/>
              </a:rPr>
              <a:t>důraz na plnění poučovací povinnosti OČTŘ vůči mladistvému obviněnému přiměřeně jeho věku, duševní vyspělosti a zdravotnímu stavu, a to se zaměřením na probíhající stadium TŘ</a:t>
            </a:r>
          </a:p>
          <a:p>
            <a:pPr algn="just" eaLnBrk="1" hangingPunct="1"/>
            <a:r>
              <a:rPr lang="cs-CZ" sz="2000" dirty="0">
                <a:latin typeface="Constantia" pitchFamily="18" charset="0"/>
              </a:rPr>
              <a:t>místní příslušnost soudu </a:t>
            </a:r>
            <a:r>
              <a:rPr lang="cs-CZ" sz="2000" i="1" dirty="0">
                <a:latin typeface="Constantia" pitchFamily="18" charset="0"/>
              </a:rPr>
              <a:t>(věcná příslušnost zůstává stejná jako u dospělých)</a:t>
            </a:r>
            <a:endParaRPr lang="cs-CZ" sz="2000" dirty="0">
              <a:latin typeface="Constantia" pitchFamily="18" charset="0"/>
            </a:endParaRPr>
          </a:p>
          <a:p>
            <a:pPr algn="just" eaLnBrk="1" hangingPunct="1"/>
            <a:r>
              <a:rPr lang="cs-CZ" sz="2000" dirty="0">
                <a:latin typeface="Constantia" pitchFamily="18" charset="0"/>
              </a:rPr>
              <a:t>konání společného řízení proti mladistvému a dospělému</a:t>
            </a:r>
          </a:p>
          <a:p>
            <a:pPr algn="just" eaLnBrk="1" hangingPunct="1"/>
            <a:r>
              <a:rPr lang="cs-CZ" sz="2000" dirty="0">
                <a:latin typeface="Constantia" pitchFamily="18" charset="0"/>
              </a:rPr>
              <a:t>postoupení věci</a:t>
            </a:r>
          </a:p>
          <a:p>
            <a:pPr algn="just" eaLnBrk="1" hangingPunct="1"/>
            <a:r>
              <a:rPr lang="cs-CZ" sz="2000" dirty="0">
                <a:latin typeface="Constantia" pitchFamily="18" charset="0"/>
              </a:rPr>
              <a:t>účast OSPOD</a:t>
            </a:r>
          </a:p>
          <a:p>
            <a:pPr algn="just" eaLnBrk="1" hangingPunct="1"/>
            <a:r>
              <a:rPr lang="cs-CZ" sz="2000" dirty="0">
                <a:latin typeface="Constantia" pitchFamily="18" charset="0"/>
              </a:rPr>
              <a:t>širší zapojení PMS </a:t>
            </a:r>
            <a:r>
              <a:rPr lang="cs-CZ" sz="2000" i="1" dirty="0">
                <a:latin typeface="Constantia" pitchFamily="18" charset="0"/>
              </a:rPr>
              <a:t>(</a:t>
            </a:r>
            <a:r>
              <a:rPr lang="cs-CZ" sz="2000" i="1" dirty="0" err="1">
                <a:latin typeface="Constantia" pitchFamily="18" charset="0"/>
              </a:rPr>
              <a:t>info</a:t>
            </a:r>
            <a:r>
              <a:rPr lang="cs-CZ" sz="2000" i="1" dirty="0">
                <a:latin typeface="Constantia" pitchFamily="18" charset="0"/>
              </a:rPr>
              <a:t>. o zahájení trestního stíhání, právo účasti u HL a VZ, právo na doručení opisu rozsudku)</a:t>
            </a:r>
          </a:p>
          <a:p>
            <a:pPr algn="just" eaLnBrk="1" hangingPunct="1"/>
            <a:r>
              <a:rPr lang="cs-CZ" sz="2000" dirty="0">
                <a:latin typeface="Constantia" pitchFamily="18" charset="0"/>
              </a:rPr>
              <a:t>účast zákonného zástupce/opatrovníka</a:t>
            </a:r>
          </a:p>
          <a:p>
            <a:pPr algn="just" eaLnBrk="1" hangingPunct="1"/>
            <a:r>
              <a:rPr lang="cs-CZ" sz="2000" dirty="0">
                <a:latin typeface="Constantia" pitchFamily="18" charset="0"/>
              </a:rPr>
              <a:t>nemožnost vydání trestního příkazu </a:t>
            </a:r>
            <a:r>
              <a:rPr lang="cs-CZ" sz="2000" i="1" dirty="0">
                <a:latin typeface="Constantia" pitchFamily="18" charset="0"/>
              </a:rPr>
              <a:t>(</a:t>
            </a:r>
            <a:r>
              <a:rPr lang="cs-CZ" sz="2000" i="1" u="sng" dirty="0">
                <a:latin typeface="Constantia" pitchFamily="18" charset="0"/>
              </a:rPr>
              <a:t>pouze ve věci mladistvého, který nedovršil 18 let věku</a:t>
            </a:r>
            <a:r>
              <a:rPr lang="cs-CZ" sz="2000" i="1" dirty="0">
                <a:latin typeface="Constantia" pitchFamily="18" charset="0"/>
              </a:rPr>
              <a:t> – po nabytí zletilosti ano !!!) - § 63 ZSM</a:t>
            </a:r>
          </a:p>
          <a:p>
            <a:pPr algn="just" eaLnBrk="1" hangingPunct="1"/>
            <a:r>
              <a:rPr lang="cs-CZ" sz="2000" dirty="0">
                <a:latin typeface="Constantia" pitchFamily="18" charset="0"/>
              </a:rPr>
              <a:t>nemožnost sjednání dohody o vině a trestu </a:t>
            </a:r>
            <a:r>
              <a:rPr lang="cs-CZ" sz="2000" i="1" dirty="0">
                <a:latin typeface="Constantia" pitchFamily="18" charset="0"/>
              </a:rPr>
              <a:t>(</a:t>
            </a:r>
            <a:r>
              <a:rPr lang="cs-CZ" sz="2000" i="1" u="sng" dirty="0">
                <a:latin typeface="Constantia" pitchFamily="18" charset="0"/>
              </a:rPr>
              <a:t>pouze ve věci mladistvého, který nedovršil 18 let věku</a:t>
            </a:r>
            <a:r>
              <a:rPr lang="cs-CZ" sz="2000" i="1" dirty="0">
                <a:latin typeface="Constantia" pitchFamily="18" charset="0"/>
              </a:rPr>
              <a:t> – po nabytí zletilosti ano !!!) - § 63 ZSM</a:t>
            </a:r>
            <a:endParaRPr lang="cs-CZ" sz="2000" dirty="0">
              <a:latin typeface="Constantia" pitchFamily="18" charset="0"/>
            </a:endParaRPr>
          </a:p>
          <a:p>
            <a:pPr algn="just" eaLnBrk="1" hangingPunct="1"/>
            <a:endParaRPr lang="cs-CZ" sz="2400" dirty="0">
              <a:latin typeface="Constantia" pitchFamily="18" charset="0"/>
            </a:endParaRPr>
          </a:p>
        </p:txBody>
      </p:sp>
      <p:sp>
        <p:nvSpPr>
          <p:cNvPr id="4" name="Zástupný symbol pro číslo snímku 3"/>
          <p:cNvSpPr>
            <a:spLocks noGrp="1"/>
          </p:cNvSpPr>
          <p:nvPr>
            <p:ph type="sldNum" sz="quarter" idx="12"/>
          </p:nvPr>
        </p:nvSpPr>
        <p:spPr/>
        <p:txBody>
          <a:bodyPr/>
          <a:lstStyle/>
          <a:p>
            <a:pPr>
              <a:defRPr/>
            </a:pPr>
            <a:fld id="{206F644F-4D6D-491C-AE4B-F309BB932AEA}" type="slidenum">
              <a:rPr lang="cs-CZ"/>
              <a:pPr>
                <a:defRPr/>
              </a:pPr>
              <a:t>5</a:t>
            </a:fld>
            <a:endParaRPr lang="cs-CZ"/>
          </a:p>
        </p:txBody>
      </p:sp>
      <p:sp>
        <p:nvSpPr>
          <p:cNvPr id="5" name="Zástupný symbol pro zápatí 4"/>
          <p:cNvSpPr>
            <a:spLocks noGrp="1"/>
          </p:cNvSpPr>
          <p:nvPr>
            <p:ph type="ftr" sz="quarter" idx="11"/>
          </p:nvPr>
        </p:nvSpPr>
        <p:spPr/>
        <p:txBody>
          <a:bodyPr/>
          <a:lstStyle/>
          <a:p>
            <a:pPr>
              <a:defRPr/>
            </a:pPr>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201612"/>
          </a:xfrm>
        </p:spPr>
        <p:txBody>
          <a:bodyPr rtlCol="0">
            <a:normAutofit fontScale="90000"/>
          </a:bodyPr>
          <a:lstStyle/>
          <a:p>
            <a:pPr eaLnBrk="1" fontAlgn="auto" hangingPunct="1">
              <a:spcAft>
                <a:spcPts val="0"/>
              </a:spcAft>
              <a:defRPr/>
            </a:pPr>
            <a:endParaRPr lang="cs-CZ" dirty="0"/>
          </a:p>
        </p:txBody>
      </p:sp>
      <p:sp>
        <p:nvSpPr>
          <p:cNvPr id="19458" name="Zástupný symbol pro obsah 2"/>
          <p:cNvSpPr>
            <a:spLocks noGrp="1"/>
          </p:cNvSpPr>
          <p:nvPr>
            <p:ph idx="1"/>
          </p:nvPr>
        </p:nvSpPr>
        <p:spPr>
          <a:xfrm>
            <a:off x="179512" y="116632"/>
            <a:ext cx="8784976" cy="6624735"/>
          </a:xfrm>
        </p:spPr>
        <p:txBody>
          <a:bodyPr/>
          <a:lstStyle/>
          <a:p>
            <a:pPr algn="just" eaLnBrk="1" hangingPunct="1">
              <a:lnSpc>
                <a:spcPct val="90000"/>
              </a:lnSpc>
            </a:pPr>
            <a:r>
              <a:rPr lang="cs-CZ" sz="2000" dirty="0">
                <a:latin typeface="Constantia" pitchFamily="18" charset="0"/>
              </a:rPr>
              <a:t>omezení možnosti zveřejňování informací o řízení - </a:t>
            </a:r>
            <a:r>
              <a:rPr lang="cs-CZ" sz="2000" i="1" dirty="0">
                <a:latin typeface="Constantia" pitchFamily="18" charset="0"/>
              </a:rPr>
              <a:t>§ 52 a § 53 ZSM</a:t>
            </a:r>
          </a:p>
          <a:p>
            <a:pPr algn="just" eaLnBrk="1" hangingPunct="1">
              <a:lnSpc>
                <a:spcPct val="90000"/>
              </a:lnSpc>
            </a:pPr>
            <a:r>
              <a:rPr lang="cs-CZ" sz="2000" dirty="0">
                <a:latin typeface="Constantia" pitchFamily="18" charset="0"/>
              </a:rPr>
              <a:t>důraz na ohleduplné a citlivé zacházení </a:t>
            </a:r>
          </a:p>
          <a:p>
            <a:pPr algn="just" eaLnBrk="1" hangingPunct="1">
              <a:lnSpc>
                <a:spcPct val="90000"/>
              </a:lnSpc>
            </a:pPr>
            <a:r>
              <a:rPr lang="cs-CZ" sz="2000" dirty="0">
                <a:latin typeface="Constantia" pitchFamily="18" charset="0"/>
              </a:rPr>
              <a:t>důraz na pečlivé zjištění osobních, rodinných a sociálních poměrů mladistvého a jeho aktuální životní situace </a:t>
            </a:r>
            <a:r>
              <a:rPr lang="cs-CZ" sz="2000" i="1" dirty="0">
                <a:latin typeface="Constantia" pitchFamily="18" charset="0"/>
              </a:rPr>
              <a:t>(zejména OSPOD či PMS – ty mohou zapojit do zjišťování poměrů mladistvého i jeho zákonného zástupce/opatrovníka) + aktualizace zprávy o osobních, rodinných a sociálních poměrech mladistvého (v případě změn)</a:t>
            </a:r>
          </a:p>
          <a:p>
            <a:pPr marL="0" indent="0" algn="just" eaLnBrk="1" hangingPunct="1">
              <a:lnSpc>
                <a:spcPct val="90000"/>
              </a:lnSpc>
              <a:buNone/>
            </a:pPr>
            <a:endParaRPr lang="cs-CZ" sz="2000" i="1" dirty="0">
              <a:latin typeface="Constantia" pitchFamily="18" charset="0"/>
            </a:endParaRPr>
          </a:p>
          <a:p>
            <a:pPr algn="just" eaLnBrk="1" hangingPunct="1">
              <a:lnSpc>
                <a:spcPct val="90000"/>
              </a:lnSpc>
            </a:pPr>
            <a:r>
              <a:rPr lang="cs-CZ" sz="2000" dirty="0">
                <a:latin typeface="Constantia" pitchFamily="18" charset="0"/>
              </a:rPr>
              <a:t>možnost pouze výjimečného provedení konfrontace </a:t>
            </a:r>
            <a:r>
              <a:rPr lang="cs-CZ" sz="2000" i="1" dirty="0">
                <a:latin typeface="Constantia" pitchFamily="18" charset="0"/>
              </a:rPr>
              <a:t>(vždy až v řízení před soudem)</a:t>
            </a:r>
          </a:p>
          <a:p>
            <a:pPr algn="just" eaLnBrk="1" hangingPunct="1">
              <a:lnSpc>
                <a:spcPct val="90000"/>
              </a:lnSpc>
            </a:pPr>
            <a:r>
              <a:rPr lang="cs-CZ" sz="2000" dirty="0">
                <a:latin typeface="Constantia" pitchFamily="18" charset="0"/>
              </a:rPr>
              <a:t>pořízení obrazového a zvukového záznamu o výslechu mladistvého </a:t>
            </a:r>
            <a:r>
              <a:rPr lang="cs-CZ" sz="2000" i="1" dirty="0">
                <a:latin typeface="Constantia" pitchFamily="18" charset="0"/>
              </a:rPr>
              <a:t>(je-li to technicky možné)</a:t>
            </a:r>
            <a:endParaRPr lang="cs-CZ" sz="2000" dirty="0">
              <a:latin typeface="Constantia" pitchFamily="18" charset="0"/>
            </a:endParaRPr>
          </a:p>
          <a:p>
            <a:pPr algn="just" eaLnBrk="1" hangingPunct="1">
              <a:lnSpc>
                <a:spcPct val="90000"/>
              </a:lnSpc>
            </a:pPr>
            <a:r>
              <a:rPr lang="cs-CZ" sz="2000" dirty="0">
                <a:latin typeface="Constantia" pitchFamily="18" charset="0"/>
              </a:rPr>
              <a:t>vyšetření duševního stavu mladistvého vždy 2 znalci </a:t>
            </a:r>
            <a:r>
              <a:rPr lang="cs-CZ" sz="2000" i="1" dirty="0">
                <a:latin typeface="Constantia" pitchFamily="18" charset="0"/>
              </a:rPr>
              <a:t>(dětský psychiatr a dětský psycholog)</a:t>
            </a:r>
          </a:p>
          <a:p>
            <a:pPr marL="0" indent="0" algn="just" eaLnBrk="1" hangingPunct="1">
              <a:lnSpc>
                <a:spcPct val="90000"/>
              </a:lnSpc>
              <a:buNone/>
            </a:pPr>
            <a:endParaRPr lang="cs-CZ" sz="2000" dirty="0">
              <a:latin typeface="Constantia" pitchFamily="18" charset="0"/>
            </a:endParaRPr>
          </a:p>
          <a:p>
            <a:pPr algn="just" eaLnBrk="1" hangingPunct="1">
              <a:lnSpc>
                <a:spcPct val="90000"/>
              </a:lnSpc>
            </a:pPr>
            <a:r>
              <a:rPr lang="cs-CZ" sz="2000" dirty="0">
                <a:latin typeface="Constantia" pitchFamily="18" charset="0"/>
              </a:rPr>
              <a:t>neveřejnost hlavního líčení a veřejného zasedání - </a:t>
            </a:r>
            <a:r>
              <a:rPr lang="cs-CZ" sz="2000" i="1" dirty="0">
                <a:latin typeface="Constantia" pitchFamily="18" charset="0"/>
              </a:rPr>
              <a:t>přímo ze zákona; možná výjimka na návrh mladistvého (§ 54 a § 64 odst. 3 ZSM) </a:t>
            </a:r>
            <a:r>
              <a:rPr lang="cs-CZ" sz="2000" b="1" dirty="0">
                <a:latin typeface="Constantia" pitchFamily="18" charset="0"/>
              </a:rPr>
              <a:t>XXX</a:t>
            </a:r>
            <a:r>
              <a:rPr lang="cs-CZ" sz="2000" dirty="0">
                <a:latin typeface="Constantia" pitchFamily="18" charset="0"/>
              </a:rPr>
              <a:t> veřejné vyhlášení rozsudku = vždy </a:t>
            </a:r>
            <a:r>
              <a:rPr lang="cs-CZ" sz="2000" i="1" dirty="0">
                <a:latin typeface="Constantia" pitchFamily="18" charset="0"/>
              </a:rPr>
              <a:t>(§ 64 odst. 1 ZSM)</a:t>
            </a:r>
          </a:p>
          <a:p>
            <a:pPr marL="0" indent="0" algn="just" eaLnBrk="1" hangingPunct="1">
              <a:lnSpc>
                <a:spcPct val="90000"/>
              </a:lnSpc>
              <a:buNone/>
            </a:pPr>
            <a:r>
              <a:rPr lang="cs-CZ" sz="2000" i="1" dirty="0">
                <a:latin typeface="Constantia" pitchFamily="18" charset="0"/>
              </a:rPr>
              <a:t> </a:t>
            </a:r>
          </a:p>
          <a:p>
            <a:pPr algn="just" eaLnBrk="1" hangingPunct="1">
              <a:lnSpc>
                <a:spcPct val="90000"/>
              </a:lnSpc>
            </a:pPr>
            <a:r>
              <a:rPr lang="cs-CZ" sz="2000" dirty="0">
                <a:latin typeface="Constantia" pitchFamily="18" charset="0"/>
              </a:rPr>
              <a:t>vyloučení možnosti konání hlavního líčení a veřejného zasedání v nepřítomnosti mladistvého obžalovaného  za podmínek § 202 TŘ </a:t>
            </a:r>
            <a:r>
              <a:rPr lang="cs-CZ" sz="2000" i="1" dirty="0">
                <a:latin typeface="Constantia" pitchFamily="18" charset="0"/>
              </a:rPr>
              <a:t>(HL a VZ lze konat v nepřítomnosti mladistvého jen v rámci řízení proti uprchlému)</a:t>
            </a:r>
            <a:endParaRPr lang="cs-CZ" sz="2000" dirty="0">
              <a:latin typeface="Constantia" pitchFamily="18" charset="0"/>
            </a:endParaRPr>
          </a:p>
          <a:p>
            <a:pPr algn="just" eaLnBrk="1" hangingPunct="1">
              <a:lnSpc>
                <a:spcPct val="90000"/>
              </a:lnSpc>
              <a:buFont typeface="Arial" charset="0"/>
              <a:buNone/>
            </a:pPr>
            <a:endParaRPr lang="cs-CZ" sz="2000" dirty="0">
              <a:latin typeface="Constantia" pitchFamily="18" charset="0"/>
            </a:endParaRP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269EC156-B61E-4A9B-B52C-DB7A809A7185}" type="slidenum">
              <a:rPr lang="cs-CZ"/>
              <a:pPr>
                <a:defRPr/>
              </a:pPr>
              <a:t>6</a:t>
            </a:fld>
            <a:endParaRPr 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Nadpis 1"/>
          <p:cNvSpPr>
            <a:spLocks noGrp="1"/>
          </p:cNvSpPr>
          <p:nvPr>
            <p:ph type="title"/>
          </p:nvPr>
        </p:nvSpPr>
        <p:spPr>
          <a:xfrm>
            <a:off x="457200" y="274638"/>
            <a:ext cx="8229600" cy="922337"/>
          </a:xfrm>
        </p:spPr>
        <p:txBody>
          <a:bodyPr/>
          <a:lstStyle/>
          <a:p>
            <a:pPr eaLnBrk="1" hangingPunct="1"/>
            <a:r>
              <a:rPr lang="cs-CZ" sz="3200" b="1">
                <a:solidFill>
                  <a:srgbClr val="C00000"/>
                </a:solidFill>
                <a:latin typeface="Constantia" pitchFamily="18" charset="0"/>
              </a:rPr>
              <a:t>Účast OSPOD v trestním řízení</a:t>
            </a:r>
          </a:p>
        </p:txBody>
      </p:sp>
      <p:sp>
        <p:nvSpPr>
          <p:cNvPr id="20482" name="Zástupný symbol pro obsah 2"/>
          <p:cNvSpPr>
            <a:spLocks noGrp="1"/>
          </p:cNvSpPr>
          <p:nvPr>
            <p:ph idx="1"/>
          </p:nvPr>
        </p:nvSpPr>
        <p:spPr>
          <a:xfrm>
            <a:off x="457200" y="1196975"/>
            <a:ext cx="8229600" cy="5184775"/>
          </a:xfrm>
        </p:spPr>
        <p:txBody>
          <a:bodyPr/>
          <a:lstStyle/>
          <a:p>
            <a:pPr algn="just" eaLnBrk="1" hangingPunct="1"/>
            <a:r>
              <a:rPr lang="cs-CZ" sz="2200" dirty="0">
                <a:latin typeface="Constantia" pitchFamily="18" charset="0"/>
              </a:rPr>
              <a:t>ustanovení ZSM o účasti OSPOD se neužijí tehdy, je-li procesní úkon prováděn po dovršení 19. roku věku mladistvého </a:t>
            </a:r>
            <a:r>
              <a:rPr lang="cs-CZ" sz="2200" i="1" dirty="0">
                <a:latin typeface="Constantia" pitchFamily="18" charset="0"/>
              </a:rPr>
              <a:t>(§ 73 odst. 2 ZSM)</a:t>
            </a:r>
          </a:p>
          <a:p>
            <a:pPr algn="just" eaLnBrk="1" hangingPunct="1"/>
            <a:r>
              <a:rPr lang="cs-CZ" sz="2200" dirty="0">
                <a:latin typeface="Constantia" pitchFamily="18" charset="0"/>
              </a:rPr>
              <a:t>povinnost OČTŘ informovat OSPOD o zahájení trestního stíhání mladistvého – vždy !!! </a:t>
            </a:r>
          </a:p>
          <a:p>
            <a:pPr algn="just" eaLnBrk="1" hangingPunct="1"/>
            <a:r>
              <a:rPr lang="cs-CZ" sz="2200" dirty="0">
                <a:latin typeface="Constantia" pitchFamily="18" charset="0"/>
              </a:rPr>
              <a:t>právo účasti u hlavního líčení a veřejného zasedání – nutno předem vyrozumět o termínu konání </a:t>
            </a:r>
            <a:r>
              <a:rPr lang="cs-CZ" sz="2200" b="1" dirty="0">
                <a:latin typeface="Constantia" pitchFamily="18" charset="0"/>
              </a:rPr>
              <a:t>XXX </a:t>
            </a:r>
            <a:r>
              <a:rPr lang="cs-CZ" sz="2200" dirty="0">
                <a:latin typeface="Constantia" pitchFamily="18" charset="0"/>
              </a:rPr>
              <a:t>přímá účast OSPOD při jednání není nutná </a:t>
            </a:r>
          </a:p>
          <a:p>
            <a:pPr algn="just" eaLnBrk="1" hangingPunct="1"/>
            <a:r>
              <a:rPr lang="cs-CZ" sz="2200" dirty="0">
                <a:latin typeface="Constantia" pitchFamily="18" charset="0"/>
              </a:rPr>
              <a:t>OSPOD je zpravidla pověřen OČTŘ zjištěním poměrů mladistvého</a:t>
            </a:r>
          </a:p>
          <a:p>
            <a:pPr algn="just" eaLnBrk="1" hangingPunct="1"/>
            <a:r>
              <a:rPr lang="cs-CZ" sz="2200" dirty="0">
                <a:latin typeface="Constantia" pitchFamily="18" charset="0"/>
              </a:rPr>
              <a:t>právo činit návrhy a klást vyslýchaným osobám otázky</a:t>
            </a:r>
          </a:p>
          <a:p>
            <a:pPr algn="just" eaLnBrk="1" hangingPunct="1"/>
            <a:r>
              <a:rPr lang="cs-CZ" sz="2200" dirty="0">
                <a:latin typeface="Constantia" pitchFamily="18" charset="0"/>
              </a:rPr>
              <a:t>právo závěrečné řeči </a:t>
            </a:r>
            <a:r>
              <a:rPr lang="cs-CZ" sz="2200" i="1" dirty="0">
                <a:latin typeface="Constantia" pitchFamily="18" charset="0"/>
              </a:rPr>
              <a:t>(až po závěrečné řeči mladistvého)</a:t>
            </a:r>
            <a:endParaRPr lang="cs-CZ" sz="2200" dirty="0">
              <a:latin typeface="Constantia" pitchFamily="18" charset="0"/>
            </a:endParaRPr>
          </a:p>
          <a:p>
            <a:pPr algn="just" eaLnBrk="1" hangingPunct="1"/>
            <a:endParaRPr lang="cs-CZ" sz="2400" dirty="0">
              <a:latin typeface="Constantia" pitchFamily="18" charset="0"/>
            </a:endParaRP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FAB91C7B-5F3F-453A-B965-A9E75BC7F114}" type="slidenum">
              <a:rPr lang="cs-CZ"/>
              <a:pPr>
                <a:defRPr/>
              </a:pPr>
              <a:t>7</a:t>
            </a:fld>
            <a:endParaRPr 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Nadpis 1"/>
          <p:cNvSpPr>
            <a:spLocks noGrp="1"/>
          </p:cNvSpPr>
          <p:nvPr>
            <p:ph type="title"/>
          </p:nvPr>
        </p:nvSpPr>
        <p:spPr>
          <a:xfrm>
            <a:off x="457200" y="274638"/>
            <a:ext cx="8229600" cy="777875"/>
          </a:xfrm>
        </p:spPr>
        <p:txBody>
          <a:bodyPr/>
          <a:lstStyle/>
          <a:p>
            <a:pPr eaLnBrk="1" hangingPunct="1"/>
            <a:r>
              <a:rPr lang="cs-CZ" sz="3200" b="1">
                <a:solidFill>
                  <a:srgbClr val="C00000"/>
                </a:solidFill>
                <a:latin typeface="Constantia" pitchFamily="18" charset="0"/>
              </a:rPr>
              <a:t>Účast OSPOD v trestním řízení</a:t>
            </a:r>
            <a:endParaRPr lang="cs-CZ" sz="3200"/>
          </a:p>
        </p:txBody>
      </p:sp>
      <p:sp>
        <p:nvSpPr>
          <p:cNvPr id="21506" name="Zástupný symbol pro obsah 2"/>
          <p:cNvSpPr>
            <a:spLocks noGrp="1"/>
          </p:cNvSpPr>
          <p:nvPr>
            <p:ph idx="1"/>
          </p:nvPr>
        </p:nvSpPr>
        <p:spPr>
          <a:xfrm>
            <a:off x="457200" y="1125538"/>
            <a:ext cx="8229600" cy="5000625"/>
          </a:xfrm>
        </p:spPr>
        <p:txBody>
          <a:bodyPr/>
          <a:lstStyle/>
          <a:p>
            <a:pPr algn="just" eaLnBrk="1" hangingPunct="1"/>
            <a:r>
              <a:rPr lang="cs-CZ" sz="2200" dirty="0">
                <a:latin typeface="Constantia" pitchFamily="18" charset="0"/>
              </a:rPr>
              <a:t>právo na doručení opisu rozsudku</a:t>
            </a:r>
          </a:p>
          <a:p>
            <a:pPr algn="just" eaLnBrk="1" hangingPunct="1"/>
            <a:r>
              <a:rPr lang="cs-CZ" sz="2200" dirty="0">
                <a:latin typeface="Constantia" pitchFamily="18" charset="0"/>
              </a:rPr>
              <a:t>není-li OSPOD přítomen vyhlášení usnesení, proti němuž je přípustná stížnost nebo usnesení, jímž bylo zastaveno nebo přerušeno trestní stíhání nebo jímž byla věc postoupena, má právo na doručení opisu usnesení </a:t>
            </a:r>
          </a:p>
          <a:p>
            <a:pPr algn="just" eaLnBrk="1" hangingPunct="1"/>
            <a:r>
              <a:rPr lang="cs-CZ" sz="2200" dirty="0">
                <a:latin typeface="Constantia" pitchFamily="18" charset="0"/>
              </a:rPr>
              <a:t>právo podat řádné opravné prostředky včetně odvolání proti rozsudku - </a:t>
            </a:r>
            <a:r>
              <a:rPr lang="cs-CZ" sz="2200" i="1" dirty="0">
                <a:latin typeface="Constantia" pitchFamily="18" charset="0"/>
              </a:rPr>
              <a:t>vždy jen ve prospěch mladistvého; lze i proti jeho vůli; samostatná odvolací lhůta)</a:t>
            </a:r>
          </a:p>
          <a:p>
            <a:pPr algn="just" eaLnBrk="1" hangingPunct="1"/>
            <a:r>
              <a:rPr lang="cs-CZ" sz="2200" dirty="0">
                <a:latin typeface="Constantia" pitchFamily="18" charset="0"/>
              </a:rPr>
              <a:t>právo být vyrozuměn o zadržení, zatčení a vzetí do vazby mladistvého </a:t>
            </a:r>
          </a:p>
          <a:p>
            <a:pPr algn="just" eaLnBrk="1" hangingPunct="1"/>
            <a:endParaRPr lang="cs-CZ" sz="2000" i="1" dirty="0">
              <a:latin typeface="Constantia" pitchFamily="18" charset="0"/>
            </a:endParaRP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D2BC8771-0F48-4C11-967E-540E6B44F086}" type="slidenum">
              <a:rPr lang="cs-CZ"/>
              <a:pPr>
                <a:defRPr/>
              </a:pPr>
              <a:t>8</a:t>
            </a:fld>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88641"/>
            <a:ext cx="8784976" cy="720080"/>
          </a:xfrm>
        </p:spPr>
        <p:txBody>
          <a:bodyPr rtlCol="0">
            <a:normAutofit fontScale="90000"/>
          </a:bodyPr>
          <a:lstStyle/>
          <a:p>
            <a:pPr eaLnBrk="1" fontAlgn="auto" hangingPunct="1">
              <a:spcAft>
                <a:spcPts val="0"/>
              </a:spcAft>
              <a:defRPr/>
            </a:pPr>
            <a:r>
              <a:rPr lang="cs-CZ" sz="3200" b="1" dirty="0">
                <a:solidFill>
                  <a:srgbClr val="C00000"/>
                </a:solidFill>
                <a:latin typeface="Constantia" pitchFamily="18" charset="0"/>
              </a:rPr>
              <a:t>Účast zákonného zástupce nebo opatrovníka v TŘ</a:t>
            </a:r>
          </a:p>
        </p:txBody>
      </p:sp>
      <p:sp>
        <p:nvSpPr>
          <p:cNvPr id="22530" name="Zástupný symbol pro obsah 2"/>
          <p:cNvSpPr>
            <a:spLocks noGrp="1"/>
          </p:cNvSpPr>
          <p:nvPr>
            <p:ph idx="1"/>
          </p:nvPr>
        </p:nvSpPr>
        <p:spPr>
          <a:xfrm>
            <a:off x="251520" y="836712"/>
            <a:ext cx="8640960" cy="5760640"/>
          </a:xfrm>
        </p:spPr>
        <p:txBody>
          <a:bodyPr/>
          <a:lstStyle/>
          <a:p>
            <a:pPr algn="just" eaLnBrk="1" hangingPunct="1"/>
            <a:r>
              <a:rPr lang="cs-CZ" sz="1900" dirty="0">
                <a:latin typeface="Constantia" pitchFamily="18" charset="0"/>
              </a:rPr>
              <a:t>poučovací povinnost OČTŘ vůči zákonnému zástupci/opatrovníkovi </a:t>
            </a:r>
            <a:r>
              <a:rPr lang="cs-CZ" sz="1900" i="1" dirty="0">
                <a:latin typeface="Constantia" pitchFamily="18" charset="0"/>
              </a:rPr>
              <a:t>(o právech, která mladistvému v TŘ náleží)</a:t>
            </a:r>
            <a:endParaRPr lang="cs-CZ" sz="1900" dirty="0">
              <a:latin typeface="Constantia" pitchFamily="18" charset="0"/>
            </a:endParaRPr>
          </a:p>
          <a:p>
            <a:pPr algn="just" eaLnBrk="1" hangingPunct="1"/>
            <a:r>
              <a:rPr lang="cs-CZ" sz="1900" dirty="0">
                <a:latin typeface="Constantia" pitchFamily="18" charset="0"/>
              </a:rPr>
              <a:t>právo být ze strany OČTŘ informován o zahájení trestního stíhání mladistvého – vždy </a:t>
            </a:r>
            <a:r>
              <a:rPr lang="cs-CZ" sz="1900" i="1" dirty="0">
                <a:latin typeface="Constantia" pitchFamily="18" charset="0"/>
              </a:rPr>
              <a:t>(§ 60 ZSM)</a:t>
            </a:r>
            <a:endParaRPr lang="cs-CZ" sz="1900" dirty="0">
              <a:latin typeface="Constantia" pitchFamily="18" charset="0"/>
            </a:endParaRPr>
          </a:p>
          <a:p>
            <a:pPr algn="just" eaLnBrk="1" hangingPunct="1"/>
            <a:r>
              <a:rPr lang="cs-CZ" sz="1900" dirty="0">
                <a:latin typeface="Constantia" pitchFamily="18" charset="0"/>
              </a:rPr>
              <a:t>právo mladistvého zastupovat, zejména zvolit mu obhájce, činit za něho návrhy, podávat žádosti a opravné prostředky </a:t>
            </a:r>
            <a:r>
              <a:rPr lang="cs-CZ" sz="1900" i="1" dirty="0">
                <a:latin typeface="Constantia" pitchFamily="18" charset="0"/>
              </a:rPr>
              <a:t>(běží společná zákonná lhůta pro podání opravného prostředku),</a:t>
            </a:r>
            <a:r>
              <a:rPr lang="cs-CZ" sz="1900" dirty="0">
                <a:latin typeface="Constantia" pitchFamily="18" charset="0"/>
              </a:rPr>
              <a:t> právo účastnit se úkonů, kterých se může účastnit mladistvý </a:t>
            </a:r>
            <a:r>
              <a:rPr lang="cs-CZ" sz="1900" i="1" dirty="0">
                <a:latin typeface="Constantia" pitchFamily="18" charset="0"/>
              </a:rPr>
              <a:t>(§ 43 ZSM)</a:t>
            </a:r>
          </a:p>
          <a:p>
            <a:pPr algn="just" eaLnBrk="1" hangingPunct="1"/>
            <a:r>
              <a:rPr lang="cs-CZ" sz="1900" dirty="0">
                <a:latin typeface="Constantia" pitchFamily="18" charset="0"/>
              </a:rPr>
              <a:t>právo nahlížet do spisů, činit si z nich výpisky a poznámky a na vlastní náklady i jejich kopie  </a:t>
            </a:r>
            <a:r>
              <a:rPr lang="cs-CZ" sz="1900" i="1" dirty="0">
                <a:latin typeface="Constantia" pitchFamily="18" charset="0"/>
              </a:rPr>
              <a:t>(zavedeno novelou od 18.03.2017)</a:t>
            </a:r>
            <a:endParaRPr lang="cs-CZ" sz="1900" dirty="0">
              <a:latin typeface="Constantia" pitchFamily="18" charset="0"/>
            </a:endParaRPr>
          </a:p>
          <a:p>
            <a:pPr algn="just" eaLnBrk="1" hangingPunct="1"/>
            <a:r>
              <a:rPr lang="cs-CZ" sz="1900" dirty="0">
                <a:latin typeface="Constantia" pitchFamily="18" charset="0"/>
              </a:rPr>
              <a:t>právo klást vyslýchaným osobám otázky </a:t>
            </a:r>
            <a:r>
              <a:rPr lang="cs-CZ" sz="1900" i="1" dirty="0">
                <a:latin typeface="Constantia" pitchFamily="18" charset="0"/>
              </a:rPr>
              <a:t>(zavedeno novelou od 18.03.2017)</a:t>
            </a:r>
            <a:endParaRPr lang="cs-CZ" sz="1900" dirty="0">
              <a:latin typeface="Constantia" pitchFamily="18" charset="0"/>
            </a:endParaRPr>
          </a:p>
          <a:p>
            <a:pPr algn="just" eaLnBrk="1" hangingPunct="1"/>
            <a:r>
              <a:rPr lang="cs-CZ" sz="1900" dirty="0">
                <a:latin typeface="Constantia" pitchFamily="18" charset="0"/>
              </a:rPr>
              <a:t>práva lze vykonávat i proti vůli mladistvého, avšak pouze v jeho prospěch </a:t>
            </a:r>
          </a:p>
          <a:p>
            <a:pPr algn="just" eaLnBrk="1" hangingPunct="1"/>
            <a:r>
              <a:rPr lang="cs-CZ" sz="1900" dirty="0">
                <a:latin typeface="Constantia" pitchFamily="18" charset="0"/>
              </a:rPr>
              <a:t>právo být vyrozuměn o zadržení, zatčení a vzetí do vazby mladistvého</a:t>
            </a:r>
          </a:p>
          <a:p>
            <a:pPr algn="just" eaLnBrk="1" hangingPunct="1"/>
            <a:r>
              <a:rPr lang="cs-CZ" sz="1900" dirty="0">
                <a:latin typeface="Constantia" pitchFamily="18" charset="0"/>
              </a:rPr>
              <a:t>právo účasti u hlavního líčení a veřejného zasedání </a:t>
            </a:r>
            <a:r>
              <a:rPr lang="cs-CZ" sz="1900" i="1" dirty="0">
                <a:latin typeface="Constantia" pitchFamily="18" charset="0"/>
              </a:rPr>
              <a:t>(nutno jej předem vyrozumět o termínu konání) </a:t>
            </a:r>
            <a:r>
              <a:rPr lang="cs-CZ" sz="1900" dirty="0">
                <a:latin typeface="Constantia" pitchFamily="18" charset="0"/>
              </a:rPr>
              <a:t>+ právo na doručení opisu obžaloby</a:t>
            </a:r>
          </a:p>
          <a:p>
            <a:pPr algn="just" eaLnBrk="1" hangingPunct="1"/>
            <a:r>
              <a:rPr lang="cs-CZ" sz="1900" dirty="0">
                <a:latin typeface="Constantia" pitchFamily="18" charset="0"/>
              </a:rPr>
              <a:t>možnost </a:t>
            </a:r>
            <a:r>
              <a:rPr lang="cs-CZ" sz="1900" dirty="0" err="1">
                <a:latin typeface="Constantia" pitchFamily="18" charset="0"/>
              </a:rPr>
              <a:t>zpětvzetí</a:t>
            </a:r>
            <a:r>
              <a:rPr lang="cs-CZ" sz="1900" dirty="0">
                <a:latin typeface="Constantia" pitchFamily="18" charset="0"/>
              </a:rPr>
              <a:t> podané stížnosti, odvolání nebo návrhu na obnovu řízení podaných za mladistvého jeho obhájcem, zákonným zástupcem nebo opatrovníkem  jen s výslovným souhlasem mladistvého</a:t>
            </a:r>
          </a:p>
          <a:p>
            <a:pPr algn="just" eaLnBrk="1" hangingPunct="1"/>
            <a:endParaRPr lang="cs-CZ" sz="2400" dirty="0">
              <a:latin typeface="Constantia" pitchFamily="18" charset="0"/>
            </a:endParaRPr>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CE2D6044-DE13-4132-A0E3-A7C42B0B0FCF}" type="slidenum">
              <a:rPr lang="cs-CZ"/>
              <a:pPr>
                <a:defRPr/>
              </a:pPr>
              <a:t>9</a:t>
            </a:fld>
            <a:endParaRPr lang="cs-CZ"/>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495</TotalTime>
  <Words>4241</Words>
  <Application>Microsoft Office PowerPoint</Application>
  <PresentationFormat>Předvádění na obrazovce (4:3)</PresentationFormat>
  <Paragraphs>328</Paragraphs>
  <Slides>33</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33</vt:i4>
      </vt:variant>
    </vt:vector>
  </HeadingPairs>
  <TitlesOfParts>
    <vt:vector size="37" baseType="lpstr">
      <vt:lpstr>Arial</vt:lpstr>
      <vt:lpstr>Calibri</vt:lpstr>
      <vt:lpstr>Constantia</vt:lpstr>
      <vt:lpstr>Motiv sady Office</vt:lpstr>
      <vt:lpstr>Česká advokátní komora   seminář pro advokátní koncipienty</vt:lpstr>
      <vt:lpstr>Prezentace aplikace PowerPoint</vt:lpstr>
      <vt:lpstr>Vymezení základních pojmů</vt:lpstr>
      <vt:lpstr>Podmínky trestní odpovědnosti</vt:lpstr>
      <vt:lpstr>Odchylky v trestním řízení ve věcech mladistvých</vt:lpstr>
      <vt:lpstr>Prezentace aplikace PowerPoint</vt:lpstr>
      <vt:lpstr>Účast OSPOD v trestním řízení</vt:lpstr>
      <vt:lpstr>Účast OSPOD v trestním řízení</vt:lpstr>
      <vt:lpstr>Účast zákonného zástupce nebo opatrovníka v TŘ</vt:lpstr>
      <vt:lpstr>Prezentace aplikace PowerPoint</vt:lpstr>
      <vt:lpstr>Obhájce mladistvého v trestním řízení</vt:lpstr>
      <vt:lpstr>Odchylky u vazby mladistvého</vt:lpstr>
      <vt:lpstr>Odchylky u vazby mladistvého</vt:lpstr>
      <vt:lpstr>Odchylky u vazby mladistvého</vt:lpstr>
      <vt:lpstr>Rozšíření druhů zvláštních způsobů řízení u mladistvých</vt:lpstr>
      <vt:lpstr>Prezentace aplikace PowerPoint</vt:lpstr>
      <vt:lpstr>Prezentace aplikace PowerPoint</vt:lpstr>
      <vt:lpstr>Opatření ukládaná mladistvým </vt:lpstr>
      <vt:lpstr>Výchovná opatření </vt:lpstr>
      <vt:lpstr>Výchovná opatření </vt:lpstr>
      <vt:lpstr>Výchovná opatření </vt:lpstr>
      <vt:lpstr>Ochranná opatření </vt:lpstr>
      <vt:lpstr>Ochranná opatření </vt:lpstr>
      <vt:lpstr>Prezentace aplikace PowerPoint</vt:lpstr>
      <vt:lpstr>Trestní opatření </vt:lpstr>
      <vt:lpstr>Trestní opatření </vt:lpstr>
      <vt:lpstr>Trestní opatření </vt:lpstr>
      <vt:lpstr>Upuštění od uložení trestního opatření </vt:lpstr>
      <vt:lpstr>Prezentace aplikace PowerPoint</vt:lpstr>
      <vt:lpstr>Řízení ve věcech dětí mladších patnácti let</vt:lpstr>
      <vt:lpstr>Řízení ve věcech dětí mladších patnácti let</vt:lpstr>
      <vt:lpstr>Řízení ve věcech dětí mladších patnácti let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Česká advokátní komora   seminář pro advokátní koncipienty</dc:title>
  <dc:creator>Tomáš</dc:creator>
  <cp:lastModifiedBy>Durdík Tomáš</cp:lastModifiedBy>
  <cp:revision>86</cp:revision>
  <dcterms:created xsi:type="dcterms:W3CDTF">2013-12-03T19:17:48Z</dcterms:created>
  <dcterms:modified xsi:type="dcterms:W3CDTF">2024-11-13T23:43:24Z</dcterms:modified>
</cp:coreProperties>
</file>