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6" r:id="rId5"/>
    <p:sldId id="267" r:id="rId6"/>
    <p:sldId id="268" r:id="rId7"/>
    <p:sldId id="258" r:id="rId8"/>
    <p:sldId id="259" r:id="rId9"/>
    <p:sldId id="261" r:id="rId10"/>
    <p:sldId id="269" r:id="rId11"/>
    <p:sldId id="257" r:id="rId12"/>
    <p:sldId id="270" r:id="rId13"/>
    <p:sldId id="271" r:id="rId14"/>
    <p:sldId id="260" r:id="rId15"/>
    <p:sldId id="272" r:id="rId16"/>
    <p:sldId id="273" r:id="rId17"/>
    <p:sldId id="263" r:id="rId18"/>
    <p:sldId id="264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B8F5C-81E6-4488-856C-F6D075996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DDE898-1938-4D72-8E2E-62A0B28BF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CE34CD-668F-4556-A55C-CEFE33F36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CBB5E0-63DE-43BC-88CA-DDE2DD44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B9A1B-E8DA-434D-AF96-E4C672DFD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FB529-8CF4-4593-A2BF-AF8440047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5408F40-087C-468D-8E10-5F15AEB1F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DBB35-1A7F-4ADF-8EB8-7D5968CA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0E3372-533A-4F68-9E22-131BC875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CD7D40-D2AD-4E42-9AE2-1116E7D3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02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0180AE-32D0-45D1-987F-3687D0B2F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A7E537-2DC9-4908-BB9C-AD3F969E2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1407B3-8BD8-40CA-8983-A88F73F4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6B515-EA72-4E2F-BD12-CE65EFF0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F8B1FE-C328-471F-9A1F-BA9A9832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3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EB4EF-F2A5-4E0B-BCCE-23AA40D6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30149-2F62-41DE-82D5-2A16BD4C8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2B17D9-1177-4694-868E-BAEA63DF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E47065-BD2C-4C38-9387-D2D72054C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0471CD-6C42-44B8-B994-6F5F22BDD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85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136A8-E308-406C-9288-2ECCE7FCA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3187E2-5E47-4952-808F-D64F07763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950492-3208-4C0C-AEAF-20954AB4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611E05-3ABB-45D7-9C37-28A1025C3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6AD52-A5B1-4128-9EC7-9B864562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79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F48FE-9993-49ED-8AAC-94CDCF17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5AB9B-A56B-42E6-992F-ED782FF04F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587D24-117B-4F64-BAC6-5C83CF324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48D1B3-C38F-43C0-AD36-3EEAF36A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0DB5FE-B85D-49F9-916B-3AD19B4EE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BFB99E-B45B-4F3A-9429-A35C2878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78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A9724-CF9E-44CB-B3A4-120712CD4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B3552A-429C-402C-9E1B-EB846A40D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7F10EF-52D0-425B-A254-AA90387CB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302E4C-5A26-415A-817B-B8F235906E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4A47DB-F5F0-4D8C-A2F9-4FC3B08AA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8105FB-0A7F-46CA-B2EA-F9F9D63A1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A34B68D-F960-44AA-A539-D3D18864A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BFB6DE-6D73-42CE-AC1A-A66896B8B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35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91D03-C2A8-4537-AC7B-1848E879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0152ED-B041-46F4-983A-DFCEAE2F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A100-22B5-4AC4-B1BF-2F46A00BB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40BD1EC-07C6-43ED-AF4C-A2EC556A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0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A2C65E-718E-4522-BBE1-9A29E3CD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BDDBEFD-1EC4-4D92-B731-FAAECB70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9C39CA-E135-49D0-AC02-899CCBF8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93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2D4DC-6120-47C2-B022-ACBD47A5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87D93-DB04-45E7-9867-283CE14AC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96D7E7-2DFC-4FCE-B4A6-775B49A51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D82FED-9090-4931-98A2-3E8BE878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6D0C0-D0A3-45B0-8EA9-51CD060A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79C8DE-1E7D-465A-807C-AE4F5D49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73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D2EA2-2CB1-47BF-A0B7-4310AA08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0B41656-B02B-42AF-AB29-0D95619FF2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93E2FF-EA52-4D50-A5E6-922A8F6D1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16ADDE-565E-474E-8D4B-21A0FF805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46961C-C1AC-4762-BED7-C4351357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A3C185-FF79-4ED1-821D-F8DCE3A9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8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EF47ED-F7F7-4014-83BC-CF17E0C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F8A686-DA44-4C70-877C-27B5E9A98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EB509E-CC8E-4860-8ABA-0943EA58B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2D49CB-EE5E-44A9-B0CD-8D574E64F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C9F9DC-1E6C-48AC-A51D-D57DAEC94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61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61B6E-364D-451E-BA05-1408EA87C6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ustanovení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335ED-F063-4BEB-AE20-EBF1076C9A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Insolvenční zákon  číslo 182/2006 Sb.</a:t>
            </a:r>
          </a:p>
          <a:p>
            <a:r>
              <a:rPr lang="cs-CZ" dirty="0"/>
              <a:t>§ 1 - § 8 </a:t>
            </a:r>
            <a:r>
              <a:rPr lang="cs-CZ" dirty="0" err="1"/>
              <a:t>InsZ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49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BA0D2-D0FA-4FF4-AB26-6096D6D95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Insolvenční návrh a rozhodnutí o něm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D99098-D9A1-4EFC-93F5-0B020335A4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§ 97 a násl.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8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23634-73EB-4778-8BE5-97E3E034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</a:t>
            </a:r>
            <a:r>
              <a:rPr lang="cs-CZ" dirty="0" err="1"/>
              <a:t>InsŘ</a:t>
            </a:r>
            <a:r>
              <a:rPr lang="cs-CZ" dirty="0"/>
              <a:t> - návrh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FAC12-9523-47C7-BAA0-2E3288F9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Návrhové řízení, Ř </a:t>
            </a:r>
            <a:r>
              <a:rPr lang="cs-CZ" b="1" dirty="0"/>
              <a:t>zahájeno</a:t>
            </a:r>
            <a:r>
              <a:rPr lang="cs-CZ" dirty="0"/>
              <a:t> </a:t>
            </a:r>
            <a:r>
              <a:rPr lang="cs-CZ" b="1" dirty="0"/>
              <a:t>doručením</a:t>
            </a:r>
            <a:r>
              <a:rPr lang="cs-CZ" dirty="0"/>
              <a:t> věcně příslušnému soudu (§7a) – speciální úprava (neplatí OSŘ)</a:t>
            </a:r>
          </a:p>
          <a:p>
            <a:r>
              <a:rPr lang="cs-CZ" dirty="0"/>
              <a:t>D,V </a:t>
            </a:r>
          </a:p>
          <a:p>
            <a:r>
              <a:rPr lang="cs-CZ" b="1" dirty="0"/>
              <a:t>Účinky zahájení </a:t>
            </a:r>
            <a:r>
              <a:rPr lang="cs-CZ" b="1" dirty="0" err="1"/>
              <a:t>InsŘ</a:t>
            </a:r>
            <a:r>
              <a:rPr lang="cs-CZ" b="1" dirty="0"/>
              <a:t> </a:t>
            </a:r>
            <a:r>
              <a:rPr lang="cs-CZ" dirty="0"/>
              <a:t>(§ 109, § 111) – zveřejněním v </a:t>
            </a:r>
            <a:r>
              <a:rPr lang="cs-CZ" dirty="0" err="1"/>
              <a:t>InsRej</a:t>
            </a:r>
            <a:r>
              <a:rPr lang="cs-CZ" dirty="0"/>
              <a:t> (§109/4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Ověření podpisu (součást obrany proti </a:t>
            </a:r>
            <a:r>
              <a:rPr lang="cs-CZ" dirty="0" err="1"/>
              <a:t>šikanozním</a:t>
            </a:r>
            <a:r>
              <a:rPr lang="cs-CZ" dirty="0"/>
              <a:t> návrhům) + </a:t>
            </a:r>
            <a:r>
              <a:rPr lang="cs-CZ" dirty="0" err="1"/>
              <a:t>InsN</a:t>
            </a:r>
            <a:r>
              <a:rPr lang="cs-CZ" dirty="0"/>
              <a:t> podaný spolu s </a:t>
            </a:r>
            <a:r>
              <a:rPr lang="cs-CZ" dirty="0" err="1"/>
              <a:t>NnPO</a:t>
            </a:r>
            <a:r>
              <a:rPr lang="cs-CZ" dirty="0"/>
              <a:t> – pokud chybí, k návrhu se nepřihlíží, odvolání není přípustné! </a:t>
            </a:r>
          </a:p>
          <a:p>
            <a:r>
              <a:rPr lang="cs-CZ" dirty="0"/>
              <a:t>Povinnost podat </a:t>
            </a:r>
            <a:r>
              <a:rPr lang="cs-CZ" dirty="0" err="1"/>
              <a:t>InsN</a:t>
            </a:r>
            <a:r>
              <a:rPr lang="cs-CZ" dirty="0"/>
              <a:t> spojená s odpovědností za škodu, PO  </a:t>
            </a:r>
          </a:p>
        </p:txBody>
      </p:sp>
    </p:spTree>
    <p:extLst>
      <p:ext uri="{BB962C8B-B14F-4D97-AF65-F5344CB8AC3E}">
        <p14:creationId xmlns:p14="http://schemas.microsoft.com/office/powerpoint/2010/main" val="374585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BD2E4-8520-47BD-B6C4-FA8452EF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A8AAC-94B0-4A22-94DB-2C4C4EB6B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Předběžné posouzení návrhu V, ODMÍTNUTÍ nejpozději do 7mi dnů po podání pro </a:t>
            </a:r>
            <a:r>
              <a:rPr lang="cs-CZ" b="1" dirty="0"/>
              <a:t>zjevnou bezdůvodnost </a:t>
            </a:r>
            <a:r>
              <a:rPr lang="cs-CZ" dirty="0"/>
              <a:t>( generální klauzule §128a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dirty="0"/>
              <a:t>1) návrh podaný pro pohledávku, ke které se se pro účely </a:t>
            </a:r>
            <a:r>
              <a:rPr lang="cs-CZ" dirty="0" err="1"/>
              <a:t>RoÚ</a:t>
            </a:r>
            <a:r>
              <a:rPr lang="cs-CZ" dirty="0"/>
              <a:t> nepřihlíží (opakovaný </a:t>
            </a:r>
            <a:r>
              <a:rPr lang="cs-CZ" dirty="0" err="1"/>
              <a:t>InsN</a:t>
            </a:r>
            <a:r>
              <a:rPr lang="cs-CZ" dirty="0"/>
              <a:t>, nesplatná pohledávka, postoupená pohledávka, „dělená“ pohledávka atd.) </a:t>
            </a:r>
          </a:p>
          <a:p>
            <a:pPr marL="0" indent="0">
              <a:buNone/>
            </a:pPr>
            <a:r>
              <a:rPr lang="cs-CZ" dirty="0"/>
              <a:t>2) opakovaný návrh + nesplněné povinnosti uložené předchozím R o </a:t>
            </a:r>
            <a:r>
              <a:rPr lang="cs-CZ" dirty="0" err="1"/>
              <a:t>InsN</a:t>
            </a:r>
            <a:r>
              <a:rPr lang="cs-CZ" dirty="0"/>
              <a:t> (nezaplacení náhrady NŘ, nezaplacení pokuty § 128a/3 </a:t>
            </a:r>
            <a:r>
              <a:rPr lang="cs-CZ" dirty="0" err="1"/>
              <a:t>InsZ</a:t>
            </a:r>
            <a:r>
              <a:rPr lang="cs-CZ" dirty="0"/>
              <a:t>, nezaplacení SOP atd.)</a:t>
            </a:r>
          </a:p>
          <a:p>
            <a:pPr marL="0" indent="0">
              <a:buNone/>
            </a:pPr>
            <a:r>
              <a:rPr lang="cs-CZ" dirty="0"/>
              <a:t>3) zjevné zneužití práv V na úkor D (snaha přimět zaplatit atd.)</a:t>
            </a:r>
          </a:p>
          <a:p>
            <a:pPr marL="0" indent="0">
              <a:buNone/>
            </a:pPr>
            <a:r>
              <a:rPr lang="cs-CZ" dirty="0"/>
              <a:t>4) nezaplacení zálohy na náklady </a:t>
            </a:r>
            <a:r>
              <a:rPr lang="cs-CZ" dirty="0" err="1"/>
              <a:t>InsŘ</a:t>
            </a:r>
            <a:r>
              <a:rPr lang="cs-CZ" dirty="0"/>
              <a:t> (§108/1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ODMÍTNUTÍ dle §128/1…..Nový </a:t>
            </a:r>
            <a:r>
              <a:rPr lang="cs-CZ" dirty="0" err="1"/>
              <a:t>InsN</a:t>
            </a:r>
            <a:r>
              <a:rPr lang="cs-CZ" dirty="0"/>
              <a:t> lze podat až po 6ti měsících, jinak se k němu nepřihlíží – možná i pokuta (§ 128a/3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Další důsledky důvodných pochybností </a:t>
            </a:r>
            <a:r>
              <a:rPr lang="cs-CZ" dirty="0" err="1"/>
              <a:t>InsS</a:t>
            </a:r>
            <a:r>
              <a:rPr lang="cs-CZ" dirty="0"/>
              <a:t> dle § 128a </a:t>
            </a:r>
            <a:r>
              <a:rPr lang="cs-CZ" dirty="0" err="1"/>
              <a:t>InsZ</a:t>
            </a:r>
            <a:r>
              <a:rPr lang="cs-CZ" dirty="0"/>
              <a:t>: </a:t>
            </a:r>
            <a:r>
              <a:rPr lang="cs-CZ" dirty="0" err="1"/>
              <a:t>InsN</a:t>
            </a:r>
            <a:r>
              <a:rPr lang="cs-CZ" dirty="0"/>
              <a:t> se nezveřejňuje vč. příloh (soud musí rozhodnout ve lhůtě § 100a/1 za středníkem) + odvolání není přípustné</a:t>
            </a:r>
          </a:p>
          <a:p>
            <a:r>
              <a:rPr lang="cs-CZ" dirty="0"/>
              <a:t>Postup dle § 100a/1 : soud </a:t>
            </a:r>
            <a:r>
              <a:rPr lang="cs-CZ" dirty="0" err="1"/>
              <a:t>InsN</a:t>
            </a:r>
            <a:r>
              <a:rPr lang="cs-CZ" dirty="0"/>
              <a:t> ne/odmítne a oznámí zahájení vyhláškou a zveřejní </a:t>
            </a:r>
            <a:r>
              <a:rPr lang="cs-CZ" dirty="0" err="1"/>
              <a:t>InsN</a:t>
            </a:r>
            <a:r>
              <a:rPr lang="cs-CZ" dirty="0"/>
              <a:t> v </a:t>
            </a:r>
            <a:r>
              <a:rPr lang="cs-CZ" dirty="0" err="1"/>
              <a:t>InsRej</a:t>
            </a:r>
            <a:r>
              <a:rPr lang="cs-CZ" dirty="0"/>
              <a:t> (§101/4)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548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14B1E-2798-448B-9235-79552045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8225B-1F4B-4345-BFF7-BD06456E4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Přehled možných sankčních dopadů:</a:t>
            </a:r>
          </a:p>
          <a:p>
            <a:pPr marL="514350" indent="-514350">
              <a:buAutoNum type="arabicParenR"/>
            </a:pPr>
            <a:r>
              <a:rPr lang="cs-CZ" dirty="0"/>
              <a:t>Pokuta (§ 128a/3 </a:t>
            </a:r>
            <a:r>
              <a:rPr lang="cs-CZ" dirty="0" err="1"/>
              <a:t>InsZ</a:t>
            </a:r>
            <a:r>
              <a:rPr lang="cs-CZ" dirty="0"/>
              <a:t>) až 500 000,- Kč (do 01. 07. 2017 jen 50.000,- Kč  a byla jen pokutou pořádkovou)</a:t>
            </a:r>
          </a:p>
          <a:p>
            <a:pPr marL="514350" indent="-514350">
              <a:buAutoNum type="arabicParenR"/>
            </a:pPr>
            <a:r>
              <a:rPr lang="cs-CZ" dirty="0"/>
              <a:t>Zákaz podání nového </a:t>
            </a:r>
            <a:r>
              <a:rPr lang="cs-CZ" dirty="0" err="1"/>
              <a:t>InsN</a:t>
            </a:r>
            <a:r>
              <a:rPr lang="cs-CZ" dirty="0"/>
              <a:t> (§ 128a/4 </a:t>
            </a:r>
            <a:r>
              <a:rPr lang="cs-CZ" dirty="0" err="1"/>
              <a:t>InsZ</a:t>
            </a:r>
            <a:r>
              <a:rPr lang="cs-CZ" dirty="0"/>
              <a:t>) – lhůta</a:t>
            </a:r>
          </a:p>
          <a:p>
            <a:pPr marL="514350" indent="-514350">
              <a:buAutoNum type="arabicParenR"/>
            </a:pPr>
            <a:r>
              <a:rPr lang="cs-CZ" dirty="0"/>
              <a:t>Náhrada újmy § 147 </a:t>
            </a:r>
            <a:r>
              <a:rPr lang="cs-CZ" dirty="0" err="1"/>
              <a:t>InsZ</a:t>
            </a:r>
            <a:r>
              <a:rPr lang="cs-CZ" dirty="0"/>
              <a:t>, § 2984 OZ)</a:t>
            </a:r>
          </a:p>
          <a:p>
            <a:pPr marL="514350" indent="-514350">
              <a:buAutoNum type="arabicParenR"/>
            </a:pPr>
            <a:r>
              <a:rPr lang="cs-CZ" dirty="0"/>
              <a:t>Časový 6 měsíční limit dle § 177/2-4 </a:t>
            </a:r>
            <a:r>
              <a:rPr lang="cs-CZ" dirty="0" err="1"/>
              <a:t>InsZ</a:t>
            </a:r>
            <a:r>
              <a:rPr lang="cs-CZ" dirty="0"/>
              <a:t> pro postoupenou pohledávku a následek neosvědčení dle § 105/3 </a:t>
            </a:r>
            <a:r>
              <a:rPr lang="cs-CZ" dirty="0" err="1"/>
              <a:t>InsZ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Sankce za nezjištěnou pohledávku ( § 178, § 179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TČ vydírání a pomluvy (§175 a 184 </a:t>
            </a:r>
            <a:r>
              <a:rPr lang="cs-CZ" dirty="0" err="1"/>
              <a:t>TrZ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023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2CDB6-2F28-4C42-A3E3-E4775D99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o zahájení řízení</a:t>
            </a:r>
            <a:br>
              <a:rPr lang="cs-CZ" dirty="0"/>
            </a:br>
            <a:r>
              <a:rPr lang="cs-CZ" dirty="0"/>
              <a:t>Insolvenční návrh (</a:t>
            </a:r>
            <a:r>
              <a:rPr lang="cs-CZ" dirty="0" err="1"/>
              <a:t>InsN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25AD8-5B72-45B6-AC27-54F5F290E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Zahájení</a:t>
            </a:r>
            <a:r>
              <a:rPr lang="cs-CZ" dirty="0"/>
              <a:t> – oznámení </a:t>
            </a:r>
            <a:r>
              <a:rPr lang="cs-CZ" b="1" dirty="0"/>
              <a:t>vyhláškou </a:t>
            </a:r>
            <a:r>
              <a:rPr lang="cs-CZ" dirty="0"/>
              <a:t>(odvolání není přípustné):</a:t>
            </a:r>
          </a:p>
          <a:p>
            <a:r>
              <a:rPr lang="cs-CZ" b="1" dirty="0"/>
              <a:t>- </a:t>
            </a:r>
            <a:r>
              <a:rPr lang="cs-CZ" dirty="0"/>
              <a:t>do 2 hodin poté, kdy byl doručen soudu </a:t>
            </a:r>
            <a:r>
              <a:rPr lang="cs-CZ" dirty="0" err="1"/>
              <a:t>InsN</a:t>
            </a:r>
            <a:r>
              <a:rPr lang="cs-CZ" dirty="0"/>
              <a:t> nebo bylo učiněn záznam dle § 100a/5 </a:t>
            </a:r>
            <a:r>
              <a:rPr lang="cs-CZ" dirty="0" err="1"/>
              <a:t>InsZ</a:t>
            </a:r>
            <a:r>
              <a:rPr lang="cs-CZ" dirty="0"/>
              <a:t>, event. Podle pravidel § 101 /1 věta druhá</a:t>
            </a:r>
          </a:p>
          <a:p>
            <a:r>
              <a:rPr lang="cs-CZ" dirty="0"/>
              <a:t>- do 3 </a:t>
            </a:r>
            <a:r>
              <a:rPr lang="cs-CZ" dirty="0" err="1"/>
              <a:t>prac</a:t>
            </a:r>
            <a:r>
              <a:rPr lang="cs-CZ" dirty="0"/>
              <a:t>. Dnů poté, kdy byl doručen soudu </a:t>
            </a:r>
            <a:r>
              <a:rPr lang="cs-CZ" dirty="0" err="1"/>
              <a:t>InsN</a:t>
            </a:r>
            <a:r>
              <a:rPr lang="cs-CZ" dirty="0"/>
              <a:t> + </a:t>
            </a:r>
            <a:r>
              <a:rPr lang="cs-CZ" dirty="0" err="1"/>
              <a:t>NnPO</a:t>
            </a:r>
            <a:endParaRPr lang="cs-CZ" dirty="0"/>
          </a:p>
          <a:p>
            <a:r>
              <a:rPr lang="cs-CZ" b="1" dirty="0" err="1"/>
              <a:t>InsN</a:t>
            </a:r>
            <a:r>
              <a:rPr lang="cs-CZ" dirty="0"/>
              <a:t>: náležitosti § 103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b="1" dirty="0" err="1"/>
              <a:t>InsN</a:t>
            </a:r>
            <a:r>
              <a:rPr lang="cs-CZ" b="1" dirty="0"/>
              <a:t> D</a:t>
            </a:r>
            <a:r>
              <a:rPr lang="cs-CZ" dirty="0"/>
              <a:t> (§ 104 </a:t>
            </a:r>
            <a:r>
              <a:rPr lang="cs-CZ" dirty="0" err="1"/>
              <a:t>InsZ</a:t>
            </a:r>
            <a:r>
              <a:rPr lang="cs-CZ" dirty="0"/>
              <a:t>): seznam majetku, seznam závazků (netýká se </a:t>
            </a:r>
            <a:r>
              <a:rPr lang="cs-CZ" dirty="0" err="1"/>
              <a:t>oddl</a:t>
            </a:r>
            <a:r>
              <a:rPr lang="cs-CZ" dirty="0"/>
              <a:t>.), seznam zaměstnanců, listiny dokládající Ú</a:t>
            </a:r>
          </a:p>
          <a:p>
            <a:r>
              <a:rPr lang="cs-CZ" b="1" dirty="0" err="1"/>
              <a:t>Ins</a:t>
            </a:r>
            <a:r>
              <a:rPr lang="cs-CZ" b="1" dirty="0"/>
              <a:t> V</a:t>
            </a:r>
            <a:r>
              <a:rPr lang="cs-CZ" dirty="0"/>
              <a:t> (§ 105 </a:t>
            </a:r>
            <a:r>
              <a:rPr lang="cs-CZ" dirty="0" err="1"/>
              <a:t>InsZ</a:t>
            </a:r>
            <a:r>
              <a:rPr lang="cs-CZ" dirty="0"/>
              <a:t>): splatná pohledávka (+ přihláška)</a:t>
            </a:r>
          </a:p>
          <a:p>
            <a:r>
              <a:rPr lang="cs-CZ" b="1" dirty="0" err="1"/>
              <a:t>InsN</a:t>
            </a:r>
            <a:r>
              <a:rPr lang="cs-CZ" b="1" dirty="0"/>
              <a:t> V PO </a:t>
            </a:r>
            <a:r>
              <a:rPr lang="cs-CZ" dirty="0"/>
              <a:t>(§105 </a:t>
            </a:r>
            <a:r>
              <a:rPr lang="cs-CZ" dirty="0" err="1"/>
              <a:t>InsZ</a:t>
            </a:r>
            <a:r>
              <a:rPr lang="cs-CZ" dirty="0"/>
              <a:t>): + pohledávka s uznáním závazku D s ověřeným podpisem (</a:t>
            </a:r>
            <a:r>
              <a:rPr lang="cs-CZ" b="1" dirty="0"/>
              <a:t>nebo</a:t>
            </a:r>
            <a:r>
              <a:rPr lang="cs-CZ" dirty="0"/>
              <a:t> vykonatelné rozhodnutí </a:t>
            </a:r>
            <a:r>
              <a:rPr lang="cs-CZ" b="1" dirty="0"/>
              <a:t>nebo</a:t>
            </a:r>
            <a:r>
              <a:rPr lang="cs-CZ" dirty="0"/>
              <a:t> NZ se svolením k vykonatelnosti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dirty="0" err="1"/>
              <a:t>exe</a:t>
            </a:r>
            <a:r>
              <a:rPr lang="cs-CZ" dirty="0"/>
              <a:t> zápis se svolením k vykonatelnosti nebo potvrzení auditora, soudního znalce nebo daň. poradce, že o pohledávce </a:t>
            </a:r>
            <a:r>
              <a:rPr lang="cs-CZ" b="1" dirty="0"/>
              <a:t>účtuje</a:t>
            </a:r>
            <a:r>
              <a:rPr lang="cs-CZ" dirty="0"/>
              <a:t> </a:t>
            </a:r>
          </a:p>
          <a:p>
            <a:r>
              <a:rPr lang="cs-CZ" b="1" dirty="0" err="1"/>
              <a:t>InsN</a:t>
            </a:r>
            <a:r>
              <a:rPr lang="cs-CZ" dirty="0"/>
              <a:t> </a:t>
            </a:r>
            <a:r>
              <a:rPr lang="cs-CZ" b="1" dirty="0"/>
              <a:t>zahraniční FO, PO:</a:t>
            </a:r>
            <a:r>
              <a:rPr lang="cs-CZ" dirty="0"/>
              <a:t> zvláštní režim  </a:t>
            </a:r>
          </a:p>
          <a:p>
            <a:r>
              <a:rPr lang="cs-CZ" b="1" dirty="0" err="1"/>
              <a:t>InsN</a:t>
            </a:r>
            <a:r>
              <a:rPr lang="cs-CZ" b="1" dirty="0"/>
              <a:t> + </a:t>
            </a:r>
            <a:r>
              <a:rPr lang="cs-CZ" b="1" dirty="0" err="1"/>
              <a:t>NnPO</a:t>
            </a:r>
            <a:r>
              <a:rPr lang="cs-CZ" b="1" dirty="0"/>
              <a:t> </a:t>
            </a:r>
            <a:r>
              <a:rPr lang="cs-CZ" dirty="0"/>
              <a:t>nutně spojené podání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382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35F86-0A6C-4CEE-9A33-57559C61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Automatické moratorium § 109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4595B-A2E3-4C4F-A257-FB1EE322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uplatnění pohledávek a jiných práv přihláškou (ne žalobou)</a:t>
            </a:r>
          </a:p>
          <a:p>
            <a:r>
              <a:rPr lang="cs-CZ" dirty="0"/>
              <a:t>2) právo na uspokojení ze zajištění</a:t>
            </a:r>
          </a:p>
          <a:p>
            <a:r>
              <a:rPr lang="cs-CZ" dirty="0"/>
              <a:t>3) VR nebo </a:t>
            </a:r>
            <a:r>
              <a:rPr lang="cs-CZ" dirty="0" err="1"/>
              <a:t>exe</a:t>
            </a:r>
            <a:r>
              <a:rPr lang="cs-CZ" dirty="0"/>
              <a:t> nelze provést</a:t>
            </a:r>
          </a:p>
          <a:p>
            <a:r>
              <a:rPr lang="cs-CZ" dirty="0"/>
              <a:t>4) nelze uplatnit dohodu V a D o právu na výplatu srážek ze mzdy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17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0103B-9D02-4C7A-B3E4-1EE3544B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D po zahájení </a:t>
            </a:r>
            <a:r>
              <a:rPr lang="cs-CZ" dirty="0" err="1"/>
              <a:t>InsŘ</a:t>
            </a:r>
            <a:r>
              <a:rPr lang="cs-CZ" dirty="0"/>
              <a:t> (§ 111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D179B-097A-4213-897B-8933984A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D zdržet se nakládání s MP a majetkem, který do ní může náležet:</a:t>
            </a:r>
          </a:p>
          <a:p>
            <a:r>
              <a:rPr lang="cs-CZ" dirty="0"/>
              <a:t>- Ne podstatné změny ve skladbě, využití  nebo určení majetku nebo nezanedbatelné zmenšení</a:t>
            </a:r>
          </a:p>
          <a:p>
            <a:r>
              <a:rPr lang="cs-CZ" dirty="0"/>
              <a:t>- peněžité závazky vzniklé před zahájením </a:t>
            </a:r>
            <a:r>
              <a:rPr lang="cs-CZ" dirty="0" err="1"/>
              <a:t>InsŘ</a:t>
            </a:r>
            <a:r>
              <a:rPr lang="cs-CZ" dirty="0"/>
              <a:t> lze hradit jen podle </a:t>
            </a:r>
            <a:r>
              <a:rPr lang="cs-CZ" dirty="0" err="1"/>
              <a:t>insZ</a:t>
            </a:r>
            <a:r>
              <a:rPr lang="cs-CZ" dirty="0"/>
              <a:t>  (§111/2 </a:t>
            </a:r>
            <a:r>
              <a:rPr lang="cs-CZ" dirty="0" err="1"/>
              <a:t>InsZ</a:t>
            </a:r>
            <a:r>
              <a:rPr lang="cs-CZ" dirty="0"/>
              <a:t>) – jinak jsou NEÚČINNÉ</a:t>
            </a:r>
          </a:p>
          <a:p>
            <a:r>
              <a:rPr lang="cs-CZ" b="1" dirty="0"/>
              <a:t>Osobou s dispozičním oprávněním = D</a:t>
            </a:r>
            <a:r>
              <a:rPr lang="cs-CZ" dirty="0"/>
              <a:t>, ale lze omezit ustanovením předběžného </a:t>
            </a:r>
            <a:r>
              <a:rPr lang="cs-CZ" dirty="0" err="1"/>
              <a:t>InsSpr</a:t>
            </a:r>
            <a:r>
              <a:rPr lang="cs-CZ" dirty="0"/>
              <a:t> (§ 112) event. PO (§ 113)  </a:t>
            </a:r>
          </a:p>
        </p:txBody>
      </p:sp>
    </p:spTree>
    <p:extLst>
      <p:ext uri="{BB962C8B-B14F-4D97-AF65-F5344CB8AC3E}">
        <p14:creationId xmlns:p14="http://schemas.microsoft.com/office/powerpoint/2010/main" val="169812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6A803-4D0C-406F-8900-7C00752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návrhu: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B886E-F274-4A82-A9D2-AAFC6D061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ODMÍTNUTÍ </a:t>
            </a:r>
            <a:r>
              <a:rPr lang="cs-CZ" b="1" dirty="0" err="1"/>
              <a:t>InsN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vady bránící pokračování v řízení (max do 7 dnů po doručení </a:t>
            </a:r>
            <a:r>
              <a:rPr lang="cs-CZ" dirty="0" err="1"/>
              <a:t>InsN</a:t>
            </a:r>
            <a:r>
              <a:rPr lang="cs-CZ" dirty="0"/>
              <a:t> soudu (§ 128/1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vady (nepřipojené přílohy, nebo přílohy nemají náležitosti), které nebyly odstraněny ve stanovené lhůtě (max 7 dnů) § 128/2 </a:t>
            </a:r>
            <a:r>
              <a:rPr lang="cs-CZ" dirty="0" err="1"/>
              <a:t>InsZ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-odmítnutí pro zjevnou bezdůvodnost (§128a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b="1" dirty="0"/>
              <a:t>ZASTAVENÍ Ř</a:t>
            </a:r>
            <a:r>
              <a:rPr lang="cs-CZ" dirty="0"/>
              <a:t>: - zpětvzetí (§ 129, § 130)</a:t>
            </a:r>
          </a:p>
          <a:p>
            <a:r>
              <a:rPr lang="cs-CZ" b="1" dirty="0"/>
              <a:t>ZAMÍTNUTÍ </a:t>
            </a:r>
            <a:r>
              <a:rPr lang="cs-CZ" b="1" dirty="0" err="1"/>
              <a:t>InsN</a:t>
            </a:r>
            <a:r>
              <a:rPr lang="cs-CZ" b="1" dirty="0"/>
              <a:t>: </a:t>
            </a:r>
            <a:r>
              <a:rPr lang="cs-CZ" dirty="0"/>
              <a:t>nejsou splněny zákonné předpoklady  (§ 143)</a:t>
            </a:r>
          </a:p>
          <a:p>
            <a:r>
              <a:rPr lang="cs-CZ" b="1" dirty="0" err="1"/>
              <a:t>RoÚ</a:t>
            </a:r>
            <a:r>
              <a:rPr lang="cs-CZ" dirty="0"/>
              <a:t>  (§ 136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94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10232-79FC-47CA-BD12-19AE26601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A6408-4E7C-43EB-B9BA-C8ACB27AA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1) výrok </a:t>
            </a:r>
            <a:r>
              <a:rPr lang="cs-CZ" i="1" dirty="0"/>
              <a:t>„</a:t>
            </a:r>
            <a:r>
              <a:rPr lang="cs-CZ" i="1" dirty="0" err="1"/>
              <a:t>zjištuje</a:t>
            </a:r>
            <a:r>
              <a:rPr lang="cs-CZ" i="1" dirty="0"/>
              <a:t> se úpadek dlužníka…“</a:t>
            </a:r>
          </a:p>
          <a:p>
            <a:pPr marL="0" indent="0">
              <a:buNone/>
            </a:pPr>
            <a:r>
              <a:rPr lang="cs-CZ" dirty="0"/>
              <a:t>2) ustanovení </a:t>
            </a:r>
            <a:r>
              <a:rPr lang="cs-CZ" dirty="0" err="1"/>
              <a:t>InsSpr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3) okamžik účinků </a:t>
            </a:r>
            <a:r>
              <a:rPr lang="cs-CZ" dirty="0" err="1"/>
              <a:t>RoÚ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4) výzva V, aby přihlásili pohledávky ve lhůtě 2 měsíců + poučení o následcích, pokud tak neučiní</a:t>
            </a:r>
          </a:p>
          <a:p>
            <a:pPr marL="0" indent="0">
              <a:buNone/>
            </a:pPr>
            <a:r>
              <a:rPr lang="cs-CZ" dirty="0"/>
              <a:t>5) výzva ohledně zajišťovacích práv</a:t>
            </a:r>
          </a:p>
          <a:p>
            <a:pPr marL="0" indent="0">
              <a:buNone/>
            </a:pPr>
            <a:r>
              <a:rPr lang="cs-CZ" dirty="0"/>
              <a:t>6) svolání SV (max do 3 měsíců po </a:t>
            </a:r>
            <a:r>
              <a:rPr lang="cs-CZ" dirty="0" err="1"/>
              <a:t>RoÚ</a:t>
            </a:r>
            <a:r>
              <a:rPr lang="cs-CZ" dirty="0"/>
              <a:t>)  a PJ (max do 2 měsíců po uplynutí lhůty k </a:t>
            </a:r>
            <a:r>
              <a:rPr lang="cs-CZ" dirty="0" err="1"/>
              <a:t>přihl.pohl</a:t>
            </a:r>
            <a:r>
              <a:rPr lang="cs-CZ" dirty="0"/>
              <a:t>. + ne dříve než po 7 dnech od uplynutí této lhůty – lze prodloužit)  - viz 137/1,2 </a:t>
            </a:r>
            <a:r>
              <a:rPr lang="cs-CZ" dirty="0" err="1"/>
              <a:t>InsZ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7) uložení povinností D</a:t>
            </a:r>
          </a:p>
          <a:p>
            <a:r>
              <a:rPr lang="cs-CZ" dirty="0"/>
              <a:t>DORUČENÍ: do vlastních rukou (</a:t>
            </a:r>
            <a:r>
              <a:rPr lang="cs-CZ" dirty="0" err="1"/>
              <a:t>InsSpr</a:t>
            </a:r>
            <a:r>
              <a:rPr lang="cs-CZ" dirty="0"/>
              <a:t>, D)</a:t>
            </a:r>
          </a:p>
        </p:txBody>
      </p:sp>
    </p:spTree>
    <p:extLst>
      <p:ext uri="{BB962C8B-B14F-4D97-AF65-F5344CB8AC3E}">
        <p14:creationId xmlns:p14="http://schemas.microsoft.com/office/powerpoint/2010/main" val="2656604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DC0BD-081F-434C-AD22-59B37144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</a:t>
            </a:r>
            <a:r>
              <a:rPr lang="cs-CZ" dirty="0" err="1"/>
              <a:t>RoÚ</a:t>
            </a:r>
            <a:r>
              <a:rPr lang="cs-CZ" dirty="0"/>
              <a:t> (§140 </a:t>
            </a:r>
            <a:r>
              <a:rPr lang="cs-CZ" dirty="0" err="1"/>
              <a:t>InsZ</a:t>
            </a:r>
            <a:r>
              <a:rPr lang="cs-CZ" dirty="0"/>
              <a:t>) – zveřejněním v </a:t>
            </a:r>
            <a:r>
              <a:rPr lang="cs-CZ" dirty="0" err="1"/>
              <a:t>InsRej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8F601-9B6C-44EB-B030-8DFF71D3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66" y="1754603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PO : trvá, změna, zrušení</a:t>
            </a:r>
          </a:p>
          <a:p>
            <a:r>
              <a:rPr lang="cs-CZ" dirty="0"/>
              <a:t>Započtení vzájemných pohledávek :  novela při zápočtu jistoty  nájmu bytu (§ 2254 OZ)  - § 140/2 poslední věta</a:t>
            </a:r>
          </a:p>
          <a:p>
            <a:pPr marL="0" indent="0">
              <a:buNone/>
            </a:pPr>
            <a:r>
              <a:rPr lang="cs-CZ" dirty="0"/>
              <a:t>Podmínky započtení:</a:t>
            </a:r>
          </a:p>
          <a:p>
            <a:pPr marL="0" indent="0">
              <a:buNone/>
            </a:pPr>
            <a:r>
              <a:rPr lang="cs-CZ" dirty="0"/>
              <a:t>1) V je ohledně započitatelné </a:t>
            </a:r>
            <a:r>
              <a:rPr lang="cs-CZ" dirty="0" err="1"/>
              <a:t>pohl</a:t>
            </a:r>
            <a:r>
              <a:rPr lang="cs-CZ" dirty="0"/>
              <a:t>. </a:t>
            </a:r>
            <a:r>
              <a:rPr lang="cs-CZ" dirty="0" err="1"/>
              <a:t>přihl.V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2) nezískal započitatelnou </a:t>
            </a:r>
            <a:r>
              <a:rPr lang="cs-CZ" dirty="0" err="1"/>
              <a:t>pohl</a:t>
            </a:r>
            <a:r>
              <a:rPr lang="cs-CZ" dirty="0"/>
              <a:t>. neúčinným právním  jednáním</a:t>
            </a:r>
          </a:p>
          <a:p>
            <a:pPr marL="0" indent="0">
              <a:buNone/>
            </a:pPr>
            <a:r>
              <a:rPr lang="cs-CZ" dirty="0"/>
              <a:t>3) v době nabytí započitatelné </a:t>
            </a:r>
            <a:r>
              <a:rPr lang="cs-CZ" dirty="0" err="1"/>
              <a:t>pohl</a:t>
            </a:r>
            <a:r>
              <a:rPr lang="cs-CZ" dirty="0"/>
              <a:t>. nevěděl o dlužníkově Ú</a:t>
            </a:r>
          </a:p>
          <a:p>
            <a:pPr marL="0" indent="0">
              <a:buNone/>
            </a:pPr>
            <a:r>
              <a:rPr lang="cs-CZ" dirty="0"/>
              <a:t>4) nejdříve musí uhradit splatnou </a:t>
            </a:r>
            <a:r>
              <a:rPr lang="cs-CZ" dirty="0" err="1"/>
              <a:t>pohl</a:t>
            </a:r>
            <a:r>
              <a:rPr lang="cs-CZ" dirty="0"/>
              <a:t>. D (pokud převyšuje započitatelnou </a:t>
            </a:r>
            <a:r>
              <a:rPr lang="cs-CZ" dirty="0" err="1"/>
              <a:t>poh</a:t>
            </a:r>
            <a:r>
              <a:rPr lang="cs-CZ" dirty="0"/>
              <a:t>. V)</a:t>
            </a:r>
          </a:p>
          <a:p>
            <a:pPr marL="0" indent="0">
              <a:buNone/>
            </a:pPr>
            <a:r>
              <a:rPr lang="cs-CZ" dirty="0"/>
              <a:t>Započtení může nepřipustit zákon nebo PO (§140/4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Přerušení řízení § 140a, nepřerušení řízení § 14d</a:t>
            </a:r>
          </a:p>
          <a:p>
            <a:pPr marL="0" indent="0">
              <a:buNone/>
            </a:pPr>
            <a:r>
              <a:rPr lang="cs-CZ" dirty="0"/>
              <a:t>VR a </a:t>
            </a:r>
            <a:r>
              <a:rPr lang="cs-CZ" dirty="0" err="1"/>
              <a:t>exe</a:t>
            </a:r>
            <a:r>
              <a:rPr lang="cs-CZ" dirty="0"/>
              <a:t>: nelze zahájit , nařídit ani provést</a:t>
            </a:r>
          </a:p>
          <a:p>
            <a:pPr marL="0" indent="0">
              <a:buNone/>
            </a:pPr>
            <a:r>
              <a:rPr lang="cs-CZ" dirty="0"/>
              <a:t>ODVOLÁNÍ:</a:t>
            </a:r>
          </a:p>
          <a:p>
            <a:pPr marL="514350" indent="-514350">
              <a:buAutoNum type="arabicParenR"/>
            </a:pPr>
            <a:r>
              <a:rPr lang="cs-CZ" dirty="0" err="1"/>
              <a:t>InsN</a:t>
            </a:r>
            <a:r>
              <a:rPr lang="cs-CZ" dirty="0"/>
              <a:t> D: není přípustné</a:t>
            </a:r>
          </a:p>
          <a:p>
            <a:pPr marL="514350" indent="-514350">
              <a:buAutoNum type="arabicParenR"/>
            </a:pPr>
            <a:r>
              <a:rPr lang="cs-CZ" dirty="0" err="1"/>
              <a:t>InsN</a:t>
            </a:r>
            <a:r>
              <a:rPr lang="cs-CZ" dirty="0"/>
              <a:t> V: D jen z uvedených zákonných důvodů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54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225CD-7947-47C1-B8C2-1D761D80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Předmět a pojmy, smysl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A016B-53BE-4A5E-A706-920E8AB9F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řešení (hrozícího) úpadku způsobem zákonem určeným </a:t>
            </a:r>
            <a:r>
              <a:rPr lang="cs-CZ" b="1" dirty="0"/>
              <a:t>soudně</a:t>
            </a:r>
          </a:p>
          <a:p>
            <a:r>
              <a:rPr lang="cs-CZ" dirty="0"/>
              <a:t>2) uspořádání majetkových vztahů k zákonem určeným osobám</a:t>
            </a:r>
          </a:p>
          <a:p>
            <a:r>
              <a:rPr lang="cs-CZ" dirty="0"/>
              <a:t>3) poměrné uspokojení V</a:t>
            </a:r>
          </a:p>
          <a:p>
            <a:r>
              <a:rPr lang="cs-CZ" dirty="0"/>
              <a:t>4) oddlužení</a:t>
            </a:r>
          </a:p>
          <a:p>
            <a:pPr marL="0" indent="0">
              <a:buNone/>
            </a:pPr>
            <a:r>
              <a:rPr lang="cs-CZ" dirty="0"/>
              <a:t>Definice základních pojmů stanovící mantinely pro insolvenční řízení (speciální úprava): </a:t>
            </a:r>
          </a:p>
          <a:p>
            <a:pPr marL="0" indent="0">
              <a:buNone/>
            </a:pPr>
            <a:r>
              <a:rPr lang="cs-CZ" dirty="0" err="1"/>
              <a:t>InsŘ</a:t>
            </a:r>
            <a:r>
              <a:rPr lang="cs-CZ" dirty="0"/>
              <a:t>(§2a), </a:t>
            </a:r>
            <a:r>
              <a:rPr lang="cs-CZ" dirty="0" err="1"/>
              <a:t>InsS</a:t>
            </a:r>
            <a:r>
              <a:rPr lang="cs-CZ" dirty="0"/>
              <a:t> (§2b), </a:t>
            </a:r>
            <a:r>
              <a:rPr lang="cs-CZ" dirty="0" err="1"/>
              <a:t>InsN</a:t>
            </a:r>
            <a:r>
              <a:rPr lang="cs-CZ" dirty="0"/>
              <a:t> (§2c), incidenční spor (§ 2d), MP (§2e), osoba s dispozičním oprávněním (§2f), </a:t>
            </a:r>
            <a:r>
              <a:rPr lang="cs-CZ" b="1" dirty="0" err="1"/>
              <a:t>ZajV</a:t>
            </a:r>
            <a:r>
              <a:rPr lang="cs-CZ" dirty="0"/>
              <a:t> (§2g), přihláška pohledávky (§2h), </a:t>
            </a:r>
            <a:r>
              <a:rPr lang="cs-CZ" dirty="0" err="1"/>
              <a:t>InsRej</a:t>
            </a:r>
            <a:r>
              <a:rPr lang="cs-CZ" dirty="0"/>
              <a:t> (§2i),  </a:t>
            </a:r>
            <a:r>
              <a:rPr lang="cs-CZ" b="1" dirty="0"/>
              <a:t>společný zájem věřitelů </a:t>
            </a:r>
            <a:r>
              <a:rPr lang="cs-CZ" dirty="0"/>
              <a:t>(§ 2 j),finanční instituce (§ 2k)</a:t>
            </a:r>
          </a:p>
        </p:txBody>
      </p:sp>
    </p:spTree>
    <p:extLst>
      <p:ext uri="{BB962C8B-B14F-4D97-AF65-F5344CB8AC3E}">
        <p14:creationId xmlns:p14="http://schemas.microsoft.com/office/powerpoint/2010/main" val="3953626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537E6-67B5-48EC-9AC9-DFB49C14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842928-D9B1-4D48-8AA7-182E87E83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RoÚ</a:t>
            </a:r>
            <a:r>
              <a:rPr lang="cs-CZ" dirty="0"/>
              <a:t> + způsob řešení Ú – prohlášení K</a:t>
            </a:r>
          </a:p>
          <a:p>
            <a:r>
              <a:rPr lang="cs-CZ" dirty="0" err="1"/>
              <a:t>RoÚ</a:t>
            </a:r>
            <a:r>
              <a:rPr lang="cs-CZ" dirty="0"/>
              <a:t> + způsob řešení Ú – povolení Reo</a:t>
            </a:r>
          </a:p>
          <a:p>
            <a:r>
              <a:rPr lang="cs-CZ" dirty="0" err="1"/>
              <a:t>RoÚ</a:t>
            </a:r>
            <a:r>
              <a:rPr lang="cs-CZ" dirty="0"/>
              <a:t> + způsob řešení Ú – povolení </a:t>
            </a:r>
            <a:r>
              <a:rPr lang="cs-CZ" dirty="0" err="1"/>
              <a:t>Oddl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982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Oddlužení § 389 – 418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Zákon číslo 182/2006 Sb., insolvenční zákon ve znění změn a doplňků (zák. č. 31/2019 a zák. č. 80/2019 s účinností od 01. 06. 2019, 01. 04. 2019, 01. 06. 2022)</a:t>
            </a:r>
          </a:p>
        </p:txBody>
      </p:sp>
    </p:spTree>
    <p:extLst>
      <p:ext uri="{BB962C8B-B14F-4D97-AF65-F5344CB8AC3E}">
        <p14:creationId xmlns:p14="http://schemas.microsoft.com/office/powerpoint/2010/main" val="1942730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(§ 389)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</a:t>
            </a:r>
            <a:r>
              <a:rPr lang="cs-CZ" dirty="0" err="1"/>
              <a:t>podávát</a:t>
            </a:r>
            <a:r>
              <a:rPr lang="cs-CZ" dirty="0"/>
              <a:t> JEN D. (Ú nebo </a:t>
            </a:r>
            <a:r>
              <a:rPr lang="cs-CZ" dirty="0" err="1"/>
              <a:t>HrozÚ</a:t>
            </a:r>
            <a:r>
              <a:rPr lang="cs-CZ" dirty="0"/>
              <a:t>)</a:t>
            </a:r>
          </a:p>
          <a:p>
            <a:r>
              <a:rPr lang="cs-CZ" dirty="0"/>
              <a:t>FO nemá dluhy z podnikání</a:t>
            </a:r>
          </a:p>
          <a:p>
            <a:r>
              <a:rPr lang="cs-CZ" dirty="0"/>
              <a:t>PO nepodnikatel + nemá dluhy z podnikání</a:t>
            </a:r>
          </a:p>
          <a:p>
            <a:endParaRPr lang="cs-CZ" dirty="0"/>
          </a:p>
          <a:p>
            <a:r>
              <a:rPr lang="cs-CZ" dirty="0"/>
              <a:t>Existující dluh z podnikání v oddlužení:</a:t>
            </a:r>
          </a:p>
          <a:p>
            <a:pPr>
              <a:buFontTx/>
              <a:buChar char="-"/>
            </a:pPr>
            <a:r>
              <a:rPr lang="cs-CZ" dirty="0"/>
              <a:t>věřitel dluhu z podnikání souhlasí v přihlášce pohledávky a nesouhlas odůvodní</a:t>
            </a:r>
          </a:p>
          <a:p>
            <a:pPr>
              <a:buFontTx/>
              <a:buChar char="-"/>
            </a:pPr>
            <a:r>
              <a:rPr lang="cs-CZ" dirty="0"/>
              <a:t>Pohledávka neuspokojená v předchozím K. řízení (K. zrušen 308/1c,d)</a:t>
            </a:r>
          </a:p>
          <a:p>
            <a:pPr>
              <a:buFontTx/>
              <a:buChar char="-"/>
            </a:pPr>
            <a:r>
              <a:rPr lang="cs-CZ" dirty="0"/>
              <a:t>Pohledávka </a:t>
            </a:r>
            <a:r>
              <a:rPr lang="cs-CZ" dirty="0" err="1"/>
              <a:t>ZajVěř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06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(§390n)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Návrh na povolení </a:t>
            </a:r>
            <a:r>
              <a:rPr lang="cs-CZ" dirty="0" err="1"/>
              <a:t>Oddl</a:t>
            </a:r>
            <a:r>
              <a:rPr lang="cs-CZ" dirty="0"/>
              <a:t> + insolvenční návrh = společně</a:t>
            </a:r>
          </a:p>
          <a:p>
            <a:r>
              <a:rPr lang="cs-CZ" dirty="0"/>
              <a:t>Povinné zastoupení (advokát, notář, soudní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InsS</a:t>
            </a:r>
            <a:r>
              <a:rPr lang="cs-CZ" dirty="0"/>
              <a:t>, akreditovaná osoba, popř. dlužník 390a/2 </a:t>
            </a:r>
            <a:r>
              <a:rPr lang="cs-CZ" dirty="0" err="1"/>
              <a:t>a,b</a:t>
            </a:r>
            <a:r>
              <a:rPr lang="cs-CZ" dirty="0"/>
              <a:t>) + zákonná odměna za sepis </a:t>
            </a:r>
            <a:r>
              <a:rPr lang="cs-CZ" dirty="0" err="1"/>
              <a:t>InsN</a:t>
            </a:r>
            <a:r>
              <a:rPr lang="cs-CZ" dirty="0"/>
              <a:t> 4.000/6.000 Kč + DPH)</a:t>
            </a:r>
          </a:p>
          <a:p>
            <a:r>
              <a:rPr lang="cs-CZ" dirty="0">
                <a:solidFill>
                  <a:srgbClr val="FF0000"/>
                </a:solidFill>
              </a:rPr>
              <a:t>PODSTATNÉ NÁLEŽITOSTI </a:t>
            </a:r>
            <a:r>
              <a:rPr lang="cs-CZ" dirty="0"/>
              <a:t>(§ 391, 392): POVINNĚ FORMULÁŘ</a:t>
            </a:r>
          </a:p>
          <a:p>
            <a:pPr marL="0" indent="0">
              <a:buNone/>
            </a:pPr>
            <a:r>
              <a:rPr lang="cs-CZ" dirty="0"/>
              <a:t>a) Označení D (osob oprávněných k jednání)</a:t>
            </a:r>
          </a:p>
          <a:p>
            <a:pPr marL="0" indent="0">
              <a:buNone/>
            </a:pPr>
            <a:r>
              <a:rPr lang="cs-CZ" dirty="0"/>
              <a:t>b) Očekávané příjmy D (12 měsíců)</a:t>
            </a:r>
          </a:p>
          <a:p>
            <a:pPr marL="0" indent="0">
              <a:buNone/>
            </a:pPr>
            <a:r>
              <a:rPr lang="cs-CZ" dirty="0"/>
              <a:t>c) Dosažené příjmy D (12 měsíců)</a:t>
            </a:r>
          </a:p>
          <a:p>
            <a:pPr marL="0" indent="0">
              <a:buNone/>
            </a:pPr>
            <a:r>
              <a:rPr lang="cs-CZ" dirty="0"/>
              <a:t>d) Návrh způsobu </a:t>
            </a:r>
            <a:r>
              <a:rPr lang="cs-CZ" dirty="0" err="1"/>
              <a:t>Oddl</a:t>
            </a:r>
            <a:r>
              <a:rPr lang="cs-CZ" dirty="0"/>
              <a:t> (nebo sdělení, že způsob nenavrhuje) + 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b="1" dirty="0"/>
              <a:t>Přílohy </a:t>
            </a:r>
            <a:r>
              <a:rPr lang="cs-CZ" dirty="0"/>
              <a:t>(seznam majetku, listiny o příjmech D 12 měsíců, písemný souhlas Věř s nižším plněním, čestné prohlášení D a poučení D - § 392</a:t>
            </a:r>
          </a:p>
          <a:p>
            <a:pPr marL="0" indent="0">
              <a:buNone/>
            </a:pPr>
            <a:r>
              <a:rPr lang="cs-CZ" dirty="0"/>
              <a:t>Podpis manžela na návrhu na povolení </a:t>
            </a:r>
            <a:r>
              <a:rPr lang="cs-CZ" dirty="0" err="1"/>
              <a:t>Oddl</a:t>
            </a:r>
            <a:r>
              <a:rPr lang="cs-CZ" dirty="0"/>
              <a:t> se nevyžaduje </a:t>
            </a:r>
          </a:p>
          <a:p>
            <a:pPr marL="0" indent="0">
              <a:buNone/>
            </a:pPr>
            <a:r>
              <a:rPr lang="cs-CZ" dirty="0"/>
              <a:t>Zahájení a zveřejnění – 3 pracovní dny od doručení soudu (§101/2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383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Manželé v oddlužení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394a společný návrh (výslovné prohlášení o majetku a SJM)</a:t>
            </a:r>
          </a:p>
          <a:p>
            <a:r>
              <a:rPr lang="cs-CZ" dirty="0"/>
              <a:t>Manželé = nerozluční společníci = jeden dlužník 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samostatný návrh:</a:t>
            </a:r>
          </a:p>
          <a:p>
            <a:pPr marL="0" indent="0">
              <a:buNone/>
            </a:pPr>
            <a:r>
              <a:rPr lang="cs-CZ" dirty="0"/>
              <a:t>- SJM D a jeho manžela </a:t>
            </a:r>
            <a:r>
              <a:rPr lang="cs-CZ" dirty="0">
                <a:solidFill>
                  <a:srgbClr val="FF0000"/>
                </a:solidFill>
              </a:rPr>
              <a:t>zaniká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společný návrh (§394a):</a:t>
            </a:r>
          </a:p>
          <a:p>
            <a:pPr marL="0" indent="0">
              <a:buNone/>
            </a:pPr>
            <a:r>
              <a:rPr lang="cs-CZ" dirty="0"/>
              <a:t>- SJM D a jeho manžela </a:t>
            </a:r>
            <a:r>
              <a:rPr lang="cs-CZ" dirty="0">
                <a:solidFill>
                  <a:srgbClr val="FF0000"/>
                </a:solidFill>
              </a:rPr>
              <a:t>nezaniká</a:t>
            </a:r>
            <a:r>
              <a:rPr lang="cs-CZ" dirty="0"/>
              <a:t>, ale </a:t>
            </a:r>
            <a:r>
              <a:rPr lang="cs-CZ" dirty="0">
                <a:solidFill>
                  <a:srgbClr val="FF0000"/>
                </a:solidFill>
              </a:rPr>
              <a:t>všechen majetek manželů je součástí SJM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i="1" dirty="0"/>
              <a:t>Dispoziční oprávnění k majetku získaném po účincích schválení </a:t>
            </a:r>
            <a:r>
              <a:rPr lang="cs-CZ" i="1" dirty="0" err="1"/>
              <a:t>Oddl</a:t>
            </a:r>
            <a:r>
              <a:rPr lang="cs-CZ" i="1" dirty="0"/>
              <a:t> – D (lze vést </a:t>
            </a:r>
            <a:r>
              <a:rPr lang="cs-CZ" i="1" dirty="0" err="1"/>
              <a:t>Exe</a:t>
            </a:r>
            <a:r>
              <a:rPr lang="cs-CZ" i="1" dirty="0"/>
              <a:t>, VR pro nové dluhy)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6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schválení </a:t>
            </a:r>
            <a:r>
              <a:rPr lang="cs-CZ" dirty="0" err="1"/>
              <a:t>Oddl</a:t>
            </a:r>
            <a:r>
              <a:rPr lang="cs-CZ" dirty="0"/>
              <a:t> (§ 407-409)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Účinky nastávají </a:t>
            </a:r>
            <a:r>
              <a:rPr lang="cs-CZ" b="1" dirty="0"/>
              <a:t>zveřejněním R o schválení </a:t>
            </a:r>
            <a:r>
              <a:rPr lang="cs-CZ" dirty="0"/>
              <a:t>v IR</a:t>
            </a:r>
          </a:p>
          <a:p>
            <a:r>
              <a:rPr lang="cs-CZ" dirty="0"/>
              <a:t>R v PM: </a:t>
            </a:r>
            <a:r>
              <a:rPr lang="cs-CZ" b="1" dirty="0"/>
              <a:t>ruší</a:t>
            </a:r>
            <a:r>
              <a:rPr lang="cs-CZ" dirty="0"/>
              <a:t> se omezení dispozičních oprávnění D </a:t>
            </a:r>
          </a:p>
          <a:p>
            <a:r>
              <a:rPr lang="cs-CZ" dirty="0" err="1"/>
              <a:t>Oddl</a:t>
            </a:r>
            <a:r>
              <a:rPr lang="cs-CZ" dirty="0"/>
              <a:t> zpeněžením PM: postup jako u K</a:t>
            </a:r>
          </a:p>
          <a:p>
            <a:r>
              <a:rPr lang="cs-CZ" dirty="0"/>
              <a:t>Dispoziční oprávnění k majetku získaném po účinku schválení </a:t>
            </a:r>
            <a:r>
              <a:rPr lang="cs-CZ" dirty="0" err="1"/>
              <a:t>Oddl</a:t>
            </a:r>
            <a:r>
              <a:rPr lang="cs-CZ" dirty="0"/>
              <a:t>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 – 408/2,</a:t>
            </a:r>
          </a:p>
          <a:p>
            <a:r>
              <a:rPr lang="cs-CZ" dirty="0"/>
              <a:t>Dispoziční oprávnění k příjmům získaném po účinku schválení 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497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návrhu povolení </a:t>
            </a:r>
            <a:r>
              <a:rPr lang="cs-CZ" dirty="0" err="1"/>
              <a:t>Oddl</a:t>
            </a:r>
            <a:r>
              <a:rPr lang="cs-CZ" dirty="0"/>
              <a:t> (§395)</a:t>
            </a:r>
            <a:br>
              <a:rPr lang="cs-CZ" dirty="0"/>
            </a:br>
            <a:r>
              <a:rPr lang="cs-CZ" dirty="0"/>
              <a:t>Zamítnutí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Poctivý záměr  </a:t>
            </a:r>
          </a:p>
          <a:p>
            <a:r>
              <a:rPr lang="cs-CZ" dirty="0"/>
              <a:t>Schopnost D splácet PMP (odměna + hotové výdaje </a:t>
            </a:r>
            <a:r>
              <a:rPr lang="cs-CZ" dirty="0" err="1"/>
              <a:t>InsSpr</a:t>
            </a:r>
            <a:r>
              <a:rPr lang="cs-CZ" dirty="0"/>
              <a:t>) + </a:t>
            </a:r>
          </a:p>
          <a:p>
            <a:r>
              <a:rPr lang="cs-CZ" dirty="0"/>
              <a:t>Splátky všem věřitelům alespoň ve stejné výši +</a:t>
            </a:r>
          </a:p>
          <a:p>
            <a:r>
              <a:rPr lang="cs-CZ" dirty="0"/>
              <a:t>Splátky výživného ze zákona (§169/1e) +</a:t>
            </a:r>
          </a:p>
          <a:p>
            <a:r>
              <a:rPr lang="cs-CZ" dirty="0"/>
              <a:t>Odměna za sepis návrhu (§390a/5)….pokud není splněno, soud návrh ZAMÍTNE (§ 395/1)</a:t>
            </a:r>
          </a:p>
          <a:p>
            <a:r>
              <a:rPr lang="cs-CZ" dirty="0">
                <a:solidFill>
                  <a:srgbClr val="FF0000"/>
                </a:solidFill>
              </a:rPr>
              <a:t>ZAMÍTNUTÍ</a:t>
            </a:r>
            <a:r>
              <a:rPr lang="cs-CZ" dirty="0"/>
              <a:t> : </a:t>
            </a:r>
            <a:r>
              <a:rPr lang="cs-CZ" i="1" dirty="0"/>
              <a:t>soud posuzuje důvody zvláštního zřetele hodné, ospravedlnitelný důvod, výrazný nepoměr dluhu a plnění - § 395/6</a:t>
            </a:r>
          </a:p>
          <a:p>
            <a:pPr marL="0" indent="0">
              <a:buNone/>
            </a:pPr>
            <a:r>
              <a:rPr lang="cs-CZ" dirty="0"/>
              <a:t>1) lehkomyslný a nedbalý přístup D, neplnění povinností D (§ 395/2)</a:t>
            </a:r>
          </a:p>
          <a:p>
            <a:pPr marL="0" indent="0">
              <a:buNone/>
            </a:pPr>
            <a:r>
              <a:rPr lang="cs-CZ" dirty="0"/>
              <a:t>2) 10letá lhůta od přiznání osvobození v předchozím  </a:t>
            </a:r>
            <a:r>
              <a:rPr lang="cs-CZ" dirty="0" err="1"/>
              <a:t>Oddl</a:t>
            </a:r>
            <a:r>
              <a:rPr lang="cs-CZ" dirty="0"/>
              <a:t> (§395/3)</a:t>
            </a:r>
          </a:p>
          <a:p>
            <a:pPr marL="0" indent="0">
              <a:buNone/>
            </a:pPr>
            <a:r>
              <a:rPr lang="cs-CZ" dirty="0"/>
              <a:t>3) 5letá lhůta od zamítnutí návrhu nebo neschválení </a:t>
            </a:r>
            <a:r>
              <a:rPr lang="cs-CZ" dirty="0" err="1"/>
              <a:t>Oddl</a:t>
            </a:r>
            <a:r>
              <a:rPr lang="cs-CZ" dirty="0"/>
              <a:t> nebo zrušení </a:t>
            </a:r>
            <a:r>
              <a:rPr lang="cs-CZ" dirty="0" err="1"/>
              <a:t>Oddl</a:t>
            </a:r>
            <a:r>
              <a:rPr lang="cs-CZ" dirty="0"/>
              <a:t> pro nepoctivý záměr (§395/4)</a:t>
            </a:r>
          </a:p>
          <a:p>
            <a:pPr marL="0" indent="0">
              <a:buNone/>
            </a:pPr>
            <a:r>
              <a:rPr lang="cs-CZ" dirty="0"/>
              <a:t>4) 3měsíční lhůta od zpětvzetí předchozího návrhu (§395/5)  </a:t>
            </a:r>
          </a:p>
          <a:p>
            <a:pPr marL="0" indent="0">
              <a:buNone/>
            </a:pPr>
            <a:r>
              <a:rPr lang="cs-CZ" dirty="0"/>
              <a:t>Zamítnutí může navrhnout i </a:t>
            </a:r>
            <a:r>
              <a:rPr lang="cs-CZ" dirty="0" err="1"/>
              <a:t>InsSpr</a:t>
            </a:r>
            <a:r>
              <a:rPr lang="cs-CZ" dirty="0"/>
              <a:t> (§ 403)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ODVOLÁNÍ</a:t>
            </a:r>
            <a:r>
              <a:rPr lang="cs-CZ" dirty="0"/>
              <a:t> proti zamítnutí: jen D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417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návrhu na povolení </a:t>
            </a:r>
            <a:r>
              <a:rPr lang="cs-CZ" dirty="0" err="1"/>
              <a:t>Oddl</a:t>
            </a:r>
            <a:r>
              <a:rPr lang="cs-CZ" dirty="0"/>
              <a:t> (§ 396)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48340" y="1825625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Rozhodnutí </a:t>
            </a:r>
            <a:r>
              <a:rPr lang="cs-CZ" b="1" dirty="0" err="1">
                <a:solidFill>
                  <a:srgbClr val="FF0000"/>
                </a:solidFill>
              </a:rPr>
              <a:t>InsSoudu</a:t>
            </a:r>
            <a:r>
              <a:rPr lang="cs-CZ" b="1" dirty="0">
                <a:solidFill>
                  <a:srgbClr val="FF0000"/>
                </a:solidFill>
              </a:rPr>
              <a:t>: (§ 396/1)</a:t>
            </a:r>
          </a:p>
          <a:p>
            <a:r>
              <a:rPr lang="cs-CZ" b="1" dirty="0"/>
              <a:t>Odmítnutí (vč. Odmítnutí dle 393/3)</a:t>
            </a:r>
          </a:p>
          <a:p>
            <a:r>
              <a:rPr lang="cs-CZ" b="1" dirty="0"/>
              <a:t>Vzetí na vědomí zpětvzetí</a:t>
            </a:r>
          </a:p>
          <a:p>
            <a:r>
              <a:rPr lang="cs-CZ" dirty="0"/>
              <a:t>(</a:t>
            </a:r>
            <a:r>
              <a:rPr lang="cs-CZ" b="1" dirty="0"/>
              <a:t>zamítnutí</a:t>
            </a:r>
            <a:r>
              <a:rPr lang="cs-CZ" dirty="0"/>
              <a:t>), event.:</a:t>
            </a:r>
          </a:p>
          <a:p>
            <a:r>
              <a:rPr lang="cs-CZ" b="1" dirty="0"/>
              <a:t>Řešení Ú: KONKURS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Zastavení</a:t>
            </a:r>
            <a:r>
              <a:rPr lang="cs-CZ" dirty="0"/>
              <a:t> (§ 396/2): uloží povinnost zaplatit odměnu za sepis návrhu (zavinění D) – odvolání : jen D + </a:t>
            </a:r>
            <a:r>
              <a:rPr lang="cs-CZ" dirty="0" err="1"/>
              <a:t>Přihl.Věř</a:t>
            </a:r>
            <a:endParaRPr lang="cs-CZ" dirty="0"/>
          </a:p>
          <a:p>
            <a:r>
              <a:rPr lang="cs-CZ" dirty="0"/>
              <a:t>Zjištěné, neuspokojené a nepopřené pohledávky v upraveném seznamu pohledávek po zastavení : </a:t>
            </a:r>
            <a:r>
              <a:rPr lang="cs-CZ" b="1" dirty="0"/>
              <a:t>EXEKUČNÍ TITUL </a:t>
            </a:r>
            <a:r>
              <a:rPr lang="cs-CZ" dirty="0"/>
              <a:t>(10 let promlčecí lhůta) - § 396/3)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Vadné podání (nebyl současně podán </a:t>
            </a:r>
            <a:r>
              <a:rPr lang="cs-CZ" dirty="0" err="1"/>
              <a:t>ins</a:t>
            </a:r>
            <a:r>
              <a:rPr lang="cs-CZ" dirty="0"/>
              <a:t>. návrh + majetková dostatečnost)</a:t>
            </a:r>
          </a:p>
          <a:p>
            <a:r>
              <a:rPr lang="cs-CZ" dirty="0"/>
              <a:t>Řádné podání + majetková dostatečnost</a:t>
            </a:r>
          </a:p>
          <a:p>
            <a:r>
              <a:rPr lang="cs-CZ" dirty="0"/>
              <a:t>Řádné podání, ale majetková nedostatečnost + návrh D na řešení konkursem + zaplacená záloha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737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</a:t>
            </a:r>
            <a:r>
              <a:rPr lang="cs-CZ" dirty="0" err="1"/>
              <a:t>Oddl</a:t>
            </a:r>
            <a:r>
              <a:rPr lang="cs-CZ" dirty="0"/>
              <a:t> (§ 398)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Zpeněžení MP</a:t>
            </a:r>
          </a:p>
          <a:p>
            <a:endParaRPr lang="cs-CZ" dirty="0"/>
          </a:p>
          <a:p>
            <a:r>
              <a:rPr lang="cs-CZ" dirty="0"/>
              <a:t>Pravidla konkursní při zpeněžování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poté,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</a:t>
            </a:r>
          </a:p>
          <a:p>
            <a:pPr marL="0" indent="0">
              <a:buNone/>
            </a:pPr>
            <a:r>
              <a:rPr lang="cs-CZ" dirty="0"/>
              <a:t>    (§ 408/3)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Splátkový kalendář se zpeněžením MP </a:t>
            </a:r>
          </a:p>
          <a:p>
            <a:r>
              <a:rPr lang="cs-CZ" dirty="0"/>
              <a:t>Pravidla konkursní při zpeněžování</a:t>
            </a:r>
          </a:p>
          <a:p>
            <a:r>
              <a:rPr lang="cs-CZ" dirty="0"/>
              <a:t>Majetek D ne/musí vydat ke zpeněžení (hodnota majetku, chráněné bydlení dle </a:t>
            </a:r>
            <a:r>
              <a:rPr lang="cs-CZ" dirty="0" err="1"/>
              <a:t>vl</a:t>
            </a:r>
            <a:r>
              <a:rPr lang="cs-CZ" dirty="0"/>
              <a:t>. </a:t>
            </a:r>
            <a:r>
              <a:rPr lang="cs-CZ" dirty="0" err="1"/>
              <a:t>nař</a:t>
            </a:r>
            <a:r>
              <a:rPr lang="cs-CZ" dirty="0"/>
              <a:t>.)  </a:t>
            </a:r>
          </a:p>
          <a:p>
            <a:r>
              <a:rPr lang="cs-CZ" dirty="0"/>
              <a:t>Měsíční splátky (zákonná výše, snížená výše - § 398/5)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</a:t>
            </a:r>
          </a:p>
          <a:p>
            <a:pPr marL="0" indent="0">
              <a:buNone/>
            </a:pPr>
            <a:r>
              <a:rPr lang="cs-CZ" dirty="0"/>
              <a:t>    (§ 409/4 – požádá-li </a:t>
            </a:r>
            <a:r>
              <a:rPr lang="cs-CZ" dirty="0" err="1"/>
              <a:t>ZajVěř</a:t>
            </a:r>
            <a:r>
              <a:rPr lang="cs-CZ" dirty="0"/>
              <a:t>)</a:t>
            </a:r>
          </a:p>
          <a:p>
            <a:r>
              <a:rPr lang="cs-CZ" dirty="0"/>
              <a:t>100 hodin odborného sociálního poradenství (§398/7)</a:t>
            </a:r>
          </a:p>
          <a:p>
            <a:r>
              <a:rPr lang="cs-CZ" dirty="0"/>
              <a:t>Pravidla nepatrného K (§ 315/1), SV?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71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pro oddlužení (§ 398a)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Předkládá </a:t>
            </a:r>
            <a:r>
              <a:rPr lang="cs-CZ" dirty="0" err="1"/>
              <a:t>InsSpr</a:t>
            </a:r>
            <a:r>
              <a:rPr lang="cs-CZ" dirty="0"/>
              <a:t>: lhůta 30 dnů po uplynutí lhůty k přihlášení pohledávek (§136/1d, § 136/2f)….</a:t>
            </a:r>
            <a:r>
              <a:rPr lang="cs-CZ" i="1" dirty="0"/>
              <a:t>2 měsíce + 30 dní</a:t>
            </a:r>
          </a:p>
          <a:p>
            <a:r>
              <a:rPr lang="cs-CZ" dirty="0"/>
              <a:t>+ návrh na způsob řešení </a:t>
            </a:r>
            <a:r>
              <a:rPr lang="cs-CZ" dirty="0" err="1"/>
              <a:t>oddl</a:t>
            </a:r>
            <a:r>
              <a:rPr lang="cs-CZ" dirty="0"/>
              <a:t> (§398)</a:t>
            </a:r>
          </a:p>
          <a:p>
            <a:r>
              <a:rPr lang="cs-CZ" dirty="0"/>
              <a:t>+ návrh na zdůvodnění výše zálohové splátky (D-FO-podnikatel)</a:t>
            </a:r>
          </a:p>
          <a:p>
            <a:r>
              <a:rPr lang="cs-CZ" dirty="0"/>
              <a:t>+ zpráva o přezkumu (§410/2) – přezkoumání </a:t>
            </a:r>
            <a:r>
              <a:rPr lang="cs-CZ" dirty="0" err="1"/>
              <a:t>PřihlPohl</a:t>
            </a:r>
            <a:endParaRPr lang="cs-CZ" dirty="0"/>
          </a:p>
          <a:p>
            <a:r>
              <a:rPr lang="cs-CZ" dirty="0"/>
              <a:t>NÁLEŽITOSTI:</a:t>
            </a:r>
          </a:p>
          <a:p>
            <a:r>
              <a:rPr lang="cs-CZ" dirty="0"/>
              <a:t>- předpokládané plněním věřitelům</a:t>
            </a:r>
          </a:p>
          <a:p>
            <a:r>
              <a:rPr lang="cs-CZ" dirty="0"/>
              <a:t>- odůvodnění ocenění položek soupisu + znalecký posudek (nemovitá věc)</a:t>
            </a:r>
          </a:p>
          <a:p>
            <a:r>
              <a:rPr lang="cs-CZ" dirty="0"/>
              <a:t>Propočet předpokládaného uspokojení </a:t>
            </a:r>
            <a:r>
              <a:rPr lang="cs-CZ" dirty="0" err="1"/>
              <a:t>NezajVěř</a:t>
            </a:r>
            <a:r>
              <a:rPr lang="cs-CZ" dirty="0"/>
              <a:t> + návrh distribučního seznamu (u </a:t>
            </a:r>
            <a:r>
              <a:rPr lang="cs-CZ" dirty="0" err="1"/>
              <a:t>oddl</a:t>
            </a:r>
            <a:r>
              <a:rPr lang="cs-CZ" dirty="0"/>
              <a:t> </a:t>
            </a:r>
            <a:r>
              <a:rPr lang="cs-CZ" dirty="0" err="1"/>
              <a:t>spl.kal</a:t>
            </a:r>
            <a:r>
              <a:rPr lang="cs-CZ" dirty="0"/>
              <a:t> + </a:t>
            </a:r>
            <a:r>
              <a:rPr lang="cs-CZ" dirty="0" err="1"/>
              <a:t>zpenMP</a:t>
            </a:r>
            <a:r>
              <a:rPr lang="cs-CZ" dirty="0"/>
              <a:t>)</a:t>
            </a:r>
          </a:p>
          <a:p>
            <a:r>
              <a:rPr lang="cs-CZ" dirty="0"/>
              <a:t>Zveřejnění vyhláškou – 7 dnů pro námitky – rozhodnutí o námitkách</a:t>
            </a:r>
          </a:p>
        </p:txBody>
      </p:sp>
    </p:spTree>
    <p:extLst>
      <p:ext uri="{BB962C8B-B14F-4D97-AF65-F5344CB8AC3E}">
        <p14:creationId xmlns:p14="http://schemas.microsoft.com/office/powerpoint/2010/main" val="408993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B173-260D-4A14-BEF5-18B86E1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Úpadek a způsoby řešení,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EA287-41B2-4F51-A2D9-1CE49B420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D je v Ú:</a:t>
            </a:r>
          </a:p>
          <a:p>
            <a:pPr marL="0" indent="0">
              <a:buNone/>
            </a:pPr>
            <a:r>
              <a:rPr lang="cs-CZ" dirty="0"/>
              <a:t>- více věřitelů </a:t>
            </a:r>
            <a:r>
              <a:rPr lang="cs-CZ" b="1" dirty="0"/>
              <a:t>+</a:t>
            </a:r>
          </a:p>
          <a:p>
            <a:pPr marL="0" indent="0">
              <a:buNone/>
            </a:pPr>
            <a:r>
              <a:rPr lang="cs-CZ" dirty="0"/>
              <a:t>- peněžité závazky po dobu delší než 30 dnů po lhůtě splatnosti </a:t>
            </a:r>
            <a:r>
              <a:rPr lang="cs-CZ" b="1" dirty="0"/>
              <a:t>+ </a:t>
            </a:r>
          </a:p>
          <a:p>
            <a:pPr marL="0" indent="0">
              <a:buNone/>
            </a:pPr>
            <a:r>
              <a:rPr lang="cs-CZ" dirty="0"/>
              <a:t>- platební neschopnost :</a:t>
            </a:r>
          </a:p>
          <a:p>
            <a:pPr marL="0" indent="0">
              <a:buNone/>
            </a:pPr>
            <a:r>
              <a:rPr lang="cs-CZ" dirty="0"/>
              <a:t>         -- zastavení plateb podstatné části svých peněžitých závazků, </a:t>
            </a:r>
            <a:r>
              <a:rPr lang="cs-CZ" b="1" dirty="0"/>
              <a:t>nebo</a:t>
            </a:r>
          </a:p>
          <a:p>
            <a:pPr marL="0" indent="0">
              <a:buNone/>
            </a:pPr>
            <a:r>
              <a:rPr lang="cs-CZ" dirty="0"/>
              <a:t>         -- je neplní po dobu delší 3 měsíců po lhůtě splatnosti, </a:t>
            </a:r>
            <a:r>
              <a:rPr lang="cs-CZ" b="1" dirty="0"/>
              <a:t>nebo</a:t>
            </a:r>
          </a:p>
          <a:p>
            <a:pPr marL="0" indent="0">
              <a:buNone/>
            </a:pPr>
            <a:r>
              <a:rPr lang="cs-CZ" dirty="0"/>
              <a:t>         -- v exekuci nebo VR nelze dosáhnout uspokojení, </a:t>
            </a:r>
            <a:r>
              <a:rPr lang="cs-CZ" b="1" dirty="0"/>
              <a:t>nebo</a:t>
            </a:r>
          </a:p>
          <a:p>
            <a:pPr marL="0" indent="0">
              <a:buNone/>
            </a:pPr>
            <a:r>
              <a:rPr lang="cs-CZ" dirty="0"/>
              <a:t>         -- nedodání seznamů § 104/1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Předpoklad platební schopnosti definovaná pomocí „</a:t>
            </a:r>
            <a:r>
              <a:rPr lang="cs-CZ" b="1" dirty="0"/>
              <a:t>mezery krytí</a:t>
            </a:r>
            <a:r>
              <a:rPr lang="cs-CZ" dirty="0"/>
              <a:t>“ podle výkazu stavu likvidity (§2/3, 6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Předpoklad Ú (u D – PO nebo FO – podnikatel) pro </a:t>
            </a:r>
            <a:r>
              <a:rPr lang="cs-CZ" b="1" dirty="0"/>
              <a:t>předlužení</a:t>
            </a:r>
          </a:p>
          <a:p>
            <a:r>
              <a:rPr lang="cs-CZ" b="1" dirty="0"/>
              <a:t>Způsoby řešení Ú (§ 4): K, Reo, </a:t>
            </a:r>
            <a:r>
              <a:rPr lang="cs-CZ" b="1" dirty="0" err="1"/>
              <a:t>Oddl</a:t>
            </a:r>
            <a:r>
              <a:rPr lang="cs-CZ" b="1" dirty="0"/>
              <a:t> (+ zvláštní způsoby)</a:t>
            </a:r>
          </a:p>
          <a:p>
            <a:r>
              <a:rPr lang="cs-CZ" b="1" dirty="0"/>
              <a:t>ZÁSADY (§ 5) </a:t>
            </a:r>
            <a:r>
              <a:rPr lang="cs-CZ" dirty="0"/>
              <a:t>- obecné</a:t>
            </a:r>
          </a:p>
          <a:p>
            <a:r>
              <a:rPr lang="cs-CZ" b="1" dirty="0" err="1"/>
              <a:t>Výjímky</a:t>
            </a:r>
            <a:r>
              <a:rPr lang="cs-CZ" b="1" dirty="0"/>
              <a:t> z působnosti (§ 6) </a:t>
            </a:r>
            <a:r>
              <a:rPr lang="cs-CZ" dirty="0"/>
              <a:t>taxativní výčet kombinace s časovým hlediskem</a:t>
            </a:r>
          </a:p>
        </p:txBody>
      </p:sp>
    </p:spTree>
    <p:extLst>
      <p:ext uri="{BB962C8B-B14F-4D97-AF65-F5344CB8AC3E}">
        <p14:creationId xmlns:p14="http://schemas.microsoft.com/office/powerpoint/2010/main" val="2228458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Splátkový kalendář FO-podnikatele (§ 398b)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Měsíční minimální nevratná částka nezajištěným věřitelům </a:t>
            </a:r>
            <a:r>
              <a:rPr lang="cs-CZ" b="1" dirty="0"/>
              <a:t>(„zálohová splátka“</a:t>
            </a:r>
            <a:r>
              <a:rPr lang="cs-CZ" dirty="0"/>
              <a:t> – 398b/2 (v rozhodnutí o schválení </a:t>
            </a:r>
            <a:r>
              <a:rPr lang="cs-CZ" dirty="0" err="1"/>
              <a:t>Oddl</a:t>
            </a:r>
            <a:r>
              <a:rPr lang="cs-CZ" dirty="0"/>
              <a:t>)</a:t>
            </a:r>
          </a:p>
          <a:p>
            <a:r>
              <a:rPr lang="cs-CZ" dirty="0"/>
              <a:t>Základ: 1/12 zisku D za poslední zdaňovací období, nezabavitelná částka</a:t>
            </a:r>
          </a:p>
          <a:p>
            <a:r>
              <a:rPr lang="cs-CZ" dirty="0"/>
              <a:t>D na konci každého zdaňovacího období předloží </a:t>
            </a:r>
            <a:r>
              <a:rPr lang="cs-CZ" dirty="0" err="1"/>
              <a:t>InsSpr</a:t>
            </a:r>
            <a:r>
              <a:rPr lang="cs-CZ" dirty="0"/>
              <a:t> příjmy, </a:t>
            </a:r>
            <a:r>
              <a:rPr lang="cs-CZ" dirty="0" err="1"/>
              <a:t>InsSpr</a:t>
            </a:r>
            <a:r>
              <a:rPr lang="cs-CZ" dirty="0"/>
              <a:t> určí </a:t>
            </a:r>
            <a:r>
              <a:rPr lang="cs-CZ" b="1" dirty="0"/>
              <a:t>„referenční srážku“ </a:t>
            </a:r>
          </a:p>
          <a:p>
            <a:r>
              <a:rPr lang="cs-CZ" dirty="0"/>
              <a:t>„nedoplatek“ – D doplatí</a:t>
            </a:r>
          </a:p>
          <a:p>
            <a:r>
              <a:rPr lang="cs-CZ" dirty="0"/>
              <a:t>„přeplatek“ – soud může změnit výši zálohové splátky D pro budoucí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421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Hlasování věřitelů (§ 399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obecná (§§ 49-53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Hlasování o způsobu </a:t>
            </a:r>
            <a:r>
              <a:rPr lang="cs-CZ" dirty="0" err="1"/>
              <a:t>oddl</a:t>
            </a:r>
            <a:r>
              <a:rPr lang="cs-CZ" dirty="0"/>
              <a:t> </a:t>
            </a:r>
            <a:r>
              <a:rPr lang="cs-CZ" b="1" dirty="0"/>
              <a:t>na návrh</a:t>
            </a:r>
            <a:r>
              <a:rPr lang="cs-CZ" dirty="0"/>
              <a:t>: nadpoloviční  většina věřitelů + nadpoloviční většina </a:t>
            </a:r>
            <a:r>
              <a:rPr lang="cs-CZ" dirty="0" err="1"/>
              <a:t>NezajPohl</a:t>
            </a:r>
            <a:r>
              <a:rPr lang="cs-CZ" dirty="0"/>
              <a:t> – 7 dnů od zveřejnění vyhlášky (zpráva o přezkumu a zpráva pro </a:t>
            </a:r>
            <a:r>
              <a:rPr lang="cs-CZ" dirty="0" err="1"/>
              <a:t>oddl</a:t>
            </a:r>
            <a:r>
              <a:rPr lang="cs-CZ" dirty="0"/>
              <a:t>.)</a:t>
            </a:r>
          </a:p>
          <a:p>
            <a:r>
              <a:rPr lang="cs-CZ" dirty="0"/>
              <a:t>Hlasování na SV i mimo SV hlasovacími lístky (pravidla § 401) </a:t>
            </a:r>
          </a:p>
          <a:p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dirty="0" err="1"/>
              <a:t>NezajVěř</a:t>
            </a:r>
            <a:r>
              <a:rPr lang="cs-CZ" dirty="0"/>
              <a:t>, nehlasují osoby blízké  ani koncernově spřízněné</a:t>
            </a:r>
          </a:p>
          <a:p>
            <a:r>
              <a:rPr lang="cs-CZ" dirty="0"/>
              <a:t>SV o způsobu </a:t>
            </a:r>
            <a:r>
              <a:rPr lang="cs-CZ" dirty="0" err="1"/>
              <a:t>oddl</a:t>
            </a:r>
            <a:r>
              <a:rPr lang="cs-CZ" dirty="0"/>
              <a:t>: prostá většina hlasů </a:t>
            </a:r>
            <a:r>
              <a:rPr lang="cs-CZ" dirty="0" err="1"/>
              <a:t>NezajVěř</a:t>
            </a:r>
            <a:r>
              <a:rPr lang="cs-CZ" dirty="0"/>
              <a:t> podle výše </a:t>
            </a:r>
            <a:r>
              <a:rPr lang="cs-CZ" dirty="0" err="1"/>
              <a:t>pohl</a:t>
            </a:r>
            <a:r>
              <a:rPr lang="cs-CZ" dirty="0"/>
              <a:t>.</a:t>
            </a:r>
          </a:p>
          <a:p>
            <a:r>
              <a:rPr lang="cs-CZ" dirty="0"/>
              <a:t>Není-li prostá většina ani o jednom způsobu – soud (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</a:t>
            </a:r>
            <a:r>
              <a:rPr lang="cs-CZ" dirty="0" err="1"/>
              <a:t>zpen</a:t>
            </a:r>
            <a:r>
              <a:rPr lang="cs-CZ" dirty="0"/>
              <a:t> MP)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0634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(§ 406)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8090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 o schválení </a:t>
            </a:r>
            <a:r>
              <a:rPr lang="cs-CZ" b="1" dirty="0" err="1">
                <a:solidFill>
                  <a:srgbClr val="FF0000"/>
                </a:solidFill>
              </a:rPr>
              <a:t>Oddl</a:t>
            </a:r>
            <a:r>
              <a:rPr lang="cs-CZ" b="1" dirty="0">
                <a:solidFill>
                  <a:srgbClr val="FF0000"/>
                </a:solidFill>
              </a:rPr>
              <a:t> zpeněžením MP:</a:t>
            </a:r>
          </a:p>
          <a:p>
            <a:pPr marL="0" indent="0">
              <a:buNone/>
            </a:pPr>
            <a:r>
              <a:rPr lang="cs-CZ" dirty="0"/>
              <a:t>- označení majetku v MP ke dni vydání R</a:t>
            </a:r>
          </a:p>
          <a:p>
            <a:pPr marL="0" indent="0">
              <a:buNone/>
            </a:pPr>
            <a:r>
              <a:rPr lang="cs-CZ" dirty="0"/>
              <a:t>- označení majetku, který se součástí MP stane (412/1b)</a:t>
            </a:r>
          </a:p>
          <a:p>
            <a:pPr marL="0" indent="0">
              <a:buNone/>
            </a:pPr>
            <a:r>
              <a:rPr lang="cs-CZ" dirty="0"/>
              <a:t>- hodnoty získané z neúčinného PJ</a:t>
            </a:r>
          </a:p>
          <a:p>
            <a:r>
              <a:rPr lang="cs-CZ" b="1" dirty="0">
                <a:solidFill>
                  <a:srgbClr val="FF0000"/>
                </a:solidFill>
              </a:rPr>
              <a:t>R o schválení </a:t>
            </a:r>
            <a:r>
              <a:rPr lang="cs-CZ" b="1" dirty="0" err="1">
                <a:solidFill>
                  <a:srgbClr val="FF0000"/>
                </a:solidFill>
              </a:rPr>
              <a:t>Oddl</a:t>
            </a:r>
            <a:r>
              <a:rPr lang="cs-CZ" b="1" dirty="0">
                <a:solidFill>
                  <a:srgbClr val="FF0000"/>
                </a:solidFill>
              </a:rPr>
              <a:t> plněním </a:t>
            </a:r>
            <a:r>
              <a:rPr lang="cs-CZ" b="1" dirty="0" err="1">
                <a:solidFill>
                  <a:srgbClr val="FF0000"/>
                </a:solidFill>
              </a:rPr>
              <a:t>SplKal</a:t>
            </a:r>
            <a:r>
              <a:rPr lang="cs-CZ" b="1" dirty="0">
                <a:solidFill>
                  <a:srgbClr val="FF0000"/>
                </a:solidFill>
              </a:rPr>
              <a:t> + zpeněžením MP:</a:t>
            </a:r>
          </a:p>
          <a:p>
            <a:pPr marL="0" indent="0">
              <a:buNone/>
            </a:pPr>
            <a:r>
              <a:rPr lang="cs-CZ" dirty="0"/>
              <a:t>-  povinnost D platit měsíčně částku až do podání zprávy o splnění </a:t>
            </a:r>
            <a:r>
              <a:rPr lang="cs-CZ" dirty="0" err="1"/>
              <a:t>Oddl</a:t>
            </a:r>
            <a:r>
              <a:rPr lang="cs-CZ" dirty="0"/>
              <a:t>. (§398,398b) +  termín úhrady 1. splátky</a:t>
            </a:r>
          </a:p>
          <a:p>
            <a:pPr marL="0" indent="0">
              <a:buNone/>
            </a:pPr>
            <a:r>
              <a:rPr lang="cs-CZ" dirty="0"/>
              <a:t>- označení příjmů</a:t>
            </a:r>
          </a:p>
          <a:p>
            <a:pPr marL="0" indent="0">
              <a:buNone/>
            </a:pPr>
            <a:r>
              <a:rPr lang="cs-CZ" dirty="0"/>
              <a:t>- označení </a:t>
            </a:r>
            <a:r>
              <a:rPr lang="cs-CZ" dirty="0" err="1"/>
              <a:t>NezajVěř</a:t>
            </a:r>
            <a:r>
              <a:rPr lang="cs-CZ" dirty="0"/>
              <a:t>, kteří souhlasili s nižší mírou uspokojení</a:t>
            </a:r>
          </a:p>
          <a:p>
            <a:pPr marL="0" indent="0">
              <a:buNone/>
            </a:pPr>
            <a:r>
              <a:rPr lang="cs-CZ" dirty="0"/>
              <a:t>- příkaz plátci mzdy D</a:t>
            </a:r>
          </a:p>
          <a:p>
            <a:pPr marL="0" indent="0">
              <a:buNone/>
            </a:pPr>
            <a:r>
              <a:rPr lang="cs-CZ" dirty="0"/>
              <a:t>- uloží povinnost D vydat </a:t>
            </a:r>
            <a:r>
              <a:rPr lang="cs-CZ" dirty="0" err="1"/>
              <a:t>InsSpr</a:t>
            </a:r>
            <a:r>
              <a:rPr lang="cs-CZ" dirty="0"/>
              <a:t> ke zpeněžení majetek </a:t>
            </a:r>
          </a:p>
          <a:p>
            <a:pPr marL="0" indent="0">
              <a:buNone/>
            </a:pPr>
            <a:r>
              <a:rPr lang="cs-CZ" dirty="0"/>
              <a:t>- uloží D povinnost využít služby odborného sociálního poradenství (§398/7)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925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– odvolání </a:t>
            </a:r>
            <a:br>
              <a:rPr lang="cs-CZ" dirty="0"/>
            </a:br>
            <a:r>
              <a:rPr lang="cs-CZ" dirty="0"/>
              <a:t>(§ 406/4)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ODVOLÁNÍ: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/>
              <a:t>Věř</a:t>
            </a:r>
            <a:r>
              <a:rPr lang="cs-CZ" dirty="0"/>
              <a:t>, který hlasoval proti schválenému způsobu </a:t>
            </a:r>
            <a:r>
              <a:rPr lang="cs-CZ" dirty="0" err="1"/>
              <a:t>Oddl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u </a:t>
            </a:r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 </a:t>
            </a:r>
            <a:r>
              <a:rPr lang="cs-CZ" b="1" dirty="0"/>
              <a:t>D</a:t>
            </a:r>
            <a:r>
              <a:rPr lang="cs-CZ" dirty="0"/>
              <a:t>, kterému soud nevyhověl při stanovení jiné výše měsíčních splátek</a:t>
            </a:r>
          </a:p>
          <a:p>
            <a:pPr>
              <a:buFontTx/>
              <a:buChar char="-"/>
            </a:pPr>
            <a:r>
              <a:rPr lang="cs-CZ" b="1" dirty="0"/>
              <a:t> D</a:t>
            </a:r>
            <a:r>
              <a:rPr lang="cs-CZ" dirty="0"/>
              <a:t>, kterému soud nařídil vydat majetek, který není podle zákona povinen vydat</a:t>
            </a:r>
          </a:p>
          <a:p>
            <a:pPr>
              <a:buFontTx/>
              <a:buChar char="-"/>
            </a:pPr>
            <a:r>
              <a:rPr lang="cs-CZ" b="1" dirty="0"/>
              <a:t>Věř</a:t>
            </a:r>
            <a:r>
              <a:rPr lang="cs-CZ" dirty="0"/>
              <a:t>, který nesouhlasí se stanovením jiné výše měsíčních splátek + hlasoval proti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6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soudu o neschválení </a:t>
            </a:r>
            <a:r>
              <a:rPr lang="cs-CZ" dirty="0" err="1"/>
              <a:t>Oddl</a:t>
            </a:r>
            <a:r>
              <a:rPr lang="cs-CZ" dirty="0"/>
              <a:t> (§405)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- pro okolnosti, které odůvodňují odmítnutí nebo zamítnutí návrhu na povolení </a:t>
            </a:r>
            <a:r>
              <a:rPr lang="cs-CZ" dirty="0" err="1"/>
              <a:t>Oddl</a:t>
            </a:r>
            <a:endParaRPr lang="cs-CZ" dirty="0"/>
          </a:p>
          <a:p>
            <a:r>
              <a:rPr lang="cs-CZ" b="1" dirty="0"/>
              <a:t>Neschválí oddlužení  a rozhodne o K (§ 405/2):</a:t>
            </a:r>
          </a:p>
          <a:p>
            <a:pPr marL="0" indent="0">
              <a:buNone/>
            </a:pPr>
            <a:r>
              <a:rPr lang="cs-CZ" dirty="0"/>
              <a:t>-  Vadné podání (nebyl současně podán </a:t>
            </a:r>
            <a:r>
              <a:rPr lang="cs-CZ" dirty="0" err="1"/>
              <a:t>ins</a:t>
            </a:r>
            <a:r>
              <a:rPr lang="cs-CZ" dirty="0"/>
              <a:t>. návrh + majetková dostatečnost)</a:t>
            </a:r>
          </a:p>
          <a:p>
            <a:pPr marL="0" indent="0">
              <a:buNone/>
            </a:pPr>
            <a:r>
              <a:rPr lang="cs-CZ" dirty="0"/>
              <a:t>- Řádné podání + majetková dostatečnost</a:t>
            </a:r>
          </a:p>
          <a:p>
            <a:pPr marL="0" indent="0">
              <a:buNone/>
            </a:pPr>
            <a:r>
              <a:rPr lang="cs-CZ" dirty="0"/>
              <a:t>- Řádné podání, ale majetková nedostatečnost + návrh D na řešení konkursem + zaplacená záloha </a:t>
            </a:r>
          </a:p>
          <a:p>
            <a:r>
              <a:rPr lang="cs-CZ" b="1" dirty="0"/>
              <a:t>Zastavení řízení (§ 405/3)</a:t>
            </a:r>
            <a:r>
              <a:rPr lang="cs-CZ" dirty="0"/>
              <a:t>,  rozhodnutí o odměně </a:t>
            </a:r>
            <a:r>
              <a:rPr lang="cs-CZ" dirty="0" err="1"/>
              <a:t>InsSpr</a:t>
            </a:r>
            <a:r>
              <a:rPr lang="cs-CZ" dirty="0"/>
              <a:t> + odměně za sepis</a:t>
            </a:r>
          </a:p>
          <a:p>
            <a:r>
              <a:rPr lang="cs-CZ" dirty="0"/>
              <a:t>ODVOLÁNÍ: jen D</a:t>
            </a:r>
          </a:p>
        </p:txBody>
      </p:sp>
    </p:spTree>
    <p:extLst>
      <p:ext uri="{BB962C8B-B14F-4D97-AF65-F5344CB8AC3E}">
        <p14:creationId xmlns:p14="http://schemas.microsoft.com/office/powerpoint/2010/main" val="27518758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D po schválení </a:t>
            </a:r>
            <a:r>
              <a:rPr lang="cs-CZ" dirty="0" err="1"/>
              <a:t>Oddl</a:t>
            </a:r>
            <a:br>
              <a:rPr lang="cs-CZ" dirty="0"/>
            </a:br>
            <a:r>
              <a:rPr lang="cs-CZ" dirty="0"/>
              <a:t>( § 412)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 MP: </a:t>
            </a:r>
          </a:p>
          <a:p>
            <a:pPr marL="0" indent="0">
              <a:buNone/>
            </a:pPr>
            <a:r>
              <a:rPr lang="cs-CZ" dirty="0"/>
              <a:t>- vykonávat přiměřenou výdělečnou činnost, úsilí obstarat si příjem, nezatajovat příjmy</a:t>
            </a:r>
          </a:p>
          <a:p>
            <a:pPr marL="0" indent="0">
              <a:buNone/>
            </a:pPr>
            <a:r>
              <a:rPr lang="cs-CZ" dirty="0"/>
              <a:t>- mimořádné splátky (dědictví, dar, neúčinné PJ) + odmítnutí, uzavření dohody bez souhlasu </a:t>
            </a:r>
            <a:r>
              <a:rPr lang="cs-CZ" dirty="0" err="1"/>
              <a:t>InsSpr</a:t>
            </a:r>
            <a:r>
              <a:rPr lang="cs-CZ" dirty="0"/>
              <a:t> - NEPLATNÉ</a:t>
            </a:r>
          </a:p>
          <a:p>
            <a:pPr marL="0" indent="0">
              <a:buNone/>
            </a:pPr>
            <a:r>
              <a:rPr lang="cs-CZ" dirty="0"/>
              <a:t>- hlásit změny bydliště, sídla nebo zaměstnání</a:t>
            </a:r>
          </a:p>
          <a:p>
            <a:pPr marL="0" indent="0">
              <a:buNone/>
            </a:pPr>
            <a:r>
              <a:rPr lang="cs-CZ" dirty="0"/>
              <a:t>- 15.03./15.09. – soudu předložit přehled příjmů za posledních 6 měsíců</a:t>
            </a:r>
          </a:p>
          <a:p>
            <a:pPr>
              <a:buFontTx/>
              <a:buChar char="-"/>
            </a:pPr>
            <a:r>
              <a:rPr lang="cs-CZ" dirty="0"/>
              <a:t>nezvýhodňovat </a:t>
            </a:r>
            <a:r>
              <a:rPr lang="cs-CZ" dirty="0" err="1"/>
              <a:t>veřitele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nepřijímat nové závazky, které není schopen splnit</a:t>
            </a:r>
          </a:p>
          <a:p>
            <a:pPr>
              <a:buFontTx/>
              <a:buChar char="-"/>
            </a:pPr>
            <a:r>
              <a:rPr lang="cs-CZ" dirty="0"/>
              <a:t>vynaložit veškeré úsilí, které lze po něm spravedlivě požadovat, k plnému uspokojení pohledávek Věř</a:t>
            </a:r>
          </a:p>
          <a:p>
            <a:pPr marL="0" indent="0">
              <a:buNone/>
            </a:pPr>
            <a:r>
              <a:rPr lang="cs-CZ" dirty="0"/>
              <a:t>DOHLED </a:t>
            </a:r>
            <a:r>
              <a:rPr lang="cs-CZ" dirty="0" err="1"/>
              <a:t>InsSpr</a:t>
            </a:r>
            <a:r>
              <a:rPr lang="cs-CZ" dirty="0"/>
              <a:t> (412/2)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018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</a:t>
            </a:r>
            <a:r>
              <a:rPr lang="cs-CZ" dirty="0" err="1"/>
              <a:t>Oddl</a:t>
            </a:r>
            <a:r>
              <a:rPr lang="cs-CZ" dirty="0"/>
              <a:t>. (§ 412a)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MP:</a:t>
            </a:r>
          </a:p>
          <a:p>
            <a:r>
              <a:rPr lang="cs-CZ" dirty="0"/>
              <a:t>1) D splní </a:t>
            </a:r>
            <a:r>
              <a:rPr lang="cs-CZ" dirty="0" err="1"/>
              <a:t>NezajVěř</a:t>
            </a:r>
            <a:r>
              <a:rPr lang="cs-CZ" dirty="0"/>
              <a:t> pohledávky v </a:t>
            </a:r>
            <a:r>
              <a:rPr lang="cs-CZ" dirty="0">
                <a:solidFill>
                  <a:srgbClr val="FF0000"/>
                </a:solidFill>
              </a:rPr>
              <a:t>100% </a:t>
            </a:r>
          </a:p>
          <a:p>
            <a:r>
              <a:rPr lang="cs-CZ" dirty="0"/>
              <a:t>2) D </a:t>
            </a:r>
            <a:r>
              <a:rPr lang="cs-CZ" dirty="0">
                <a:solidFill>
                  <a:srgbClr val="FF0000"/>
                </a:solidFill>
              </a:rPr>
              <a:t>3 roky</a:t>
            </a:r>
            <a:r>
              <a:rPr lang="cs-CZ" dirty="0"/>
              <a:t>/alespoň </a:t>
            </a:r>
            <a:r>
              <a:rPr lang="cs-CZ" dirty="0">
                <a:solidFill>
                  <a:srgbClr val="FF0000"/>
                </a:solidFill>
              </a:rPr>
              <a:t>60%</a:t>
            </a:r>
            <a:r>
              <a:rPr lang="cs-CZ" dirty="0"/>
              <a:t> pohledávek </a:t>
            </a:r>
            <a:r>
              <a:rPr lang="cs-CZ" dirty="0" err="1"/>
              <a:t>NezajVěř</a:t>
            </a:r>
            <a:r>
              <a:rPr lang="cs-CZ" dirty="0"/>
              <a:t> </a:t>
            </a:r>
            <a:r>
              <a:rPr lang="cs-CZ" i="1" dirty="0"/>
              <a:t>(nezapočítávají se podřízené pohledávky -§ 172/2)</a:t>
            </a:r>
          </a:p>
          <a:p>
            <a:r>
              <a:rPr lang="cs-CZ" dirty="0"/>
              <a:t>3) D </a:t>
            </a:r>
            <a:r>
              <a:rPr lang="cs-CZ" dirty="0">
                <a:solidFill>
                  <a:srgbClr val="FF0000"/>
                </a:solidFill>
              </a:rPr>
              <a:t>5 let</a:t>
            </a:r>
            <a:r>
              <a:rPr lang="cs-CZ" dirty="0"/>
              <a:t>/alespoň </a:t>
            </a:r>
            <a:r>
              <a:rPr lang="cs-CZ" dirty="0">
                <a:solidFill>
                  <a:srgbClr val="FF0000"/>
                </a:solidFill>
              </a:rPr>
              <a:t>30%</a:t>
            </a:r>
            <a:r>
              <a:rPr lang="cs-CZ" dirty="0"/>
              <a:t> pohledávek </a:t>
            </a:r>
            <a:r>
              <a:rPr lang="cs-CZ" dirty="0" err="1"/>
              <a:t>NezajVěř</a:t>
            </a:r>
            <a:r>
              <a:rPr lang="cs-CZ" dirty="0"/>
              <a:t> nebo </a:t>
            </a:r>
            <a:r>
              <a:rPr lang="cs-CZ" dirty="0">
                <a:solidFill>
                  <a:srgbClr val="FF0000"/>
                </a:solidFill>
              </a:rPr>
              <a:t>vynaložil „veškeré úsilí…“</a:t>
            </a:r>
            <a:r>
              <a:rPr lang="cs-CZ" dirty="0"/>
              <a:t> dle § 412/1h, </a:t>
            </a:r>
            <a:r>
              <a:rPr lang="cs-CZ" i="1" dirty="0"/>
              <a:t>(nezapočítávají se podřízené pohledávky – 172/2)</a:t>
            </a:r>
          </a:p>
          <a:p>
            <a:r>
              <a:rPr lang="cs-CZ" dirty="0"/>
              <a:t>D - starobní důchodce nebo D - invalidní důchodce ve 2. nebo 3. stupni – 3 roky  (§412a/4)</a:t>
            </a:r>
          </a:p>
        </p:txBody>
      </p:sp>
    </p:spTree>
    <p:extLst>
      <p:ext uri="{BB962C8B-B14F-4D97-AF65-F5344CB8AC3E}">
        <p14:creationId xmlns:p14="http://schemas.microsoft.com/office/powerpoint/2010/main" val="2942985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Přerušení průběhu </a:t>
            </a:r>
            <a:r>
              <a:rPr lang="cs-CZ" dirty="0" err="1"/>
              <a:t>Oddl</a:t>
            </a:r>
            <a:r>
              <a:rPr lang="cs-CZ" dirty="0"/>
              <a:t>. (§ 412b/1,2,3,4)</a:t>
            </a:r>
            <a:br>
              <a:rPr lang="cs-CZ" dirty="0"/>
            </a:br>
            <a:r>
              <a:rPr lang="cs-CZ" dirty="0"/>
              <a:t>Prodloužení průběhu </a:t>
            </a:r>
            <a:r>
              <a:rPr lang="cs-CZ" dirty="0" err="1"/>
              <a:t>Oddl</a:t>
            </a:r>
            <a:r>
              <a:rPr lang="cs-CZ" dirty="0"/>
              <a:t>. (§ 412/5)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Přerušení:</a:t>
            </a:r>
          </a:p>
          <a:p>
            <a:pPr marL="0" indent="0">
              <a:buNone/>
            </a:pPr>
            <a:r>
              <a:rPr lang="cs-CZ" dirty="0"/>
              <a:t>- až na 1 rok, důležité důvody, návrh D nebo </a:t>
            </a:r>
            <a:r>
              <a:rPr lang="cs-CZ" dirty="0" err="1"/>
              <a:t>InsSpr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podobu přerušení nemusí splácet měsíční splátky</a:t>
            </a:r>
          </a:p>
          <a:p>
            <a:pPr marL="0" indent="0">
              <a:buNone/>
            </a:pPr>
            <a:r>
              <a:rPr lang="cs-CZ" dirty="0"/>
              <a:t>- po odpadnutí důvodu soud rozhodne o pokračování i bez návrhu</a:t>
            </a:r>
          </a:p>
          <a:p>
            <a:pPr marL="0" indent="0">
              <a:buNone/>
            </a:pPr>
            <a:r>
              <a:rPr lang="cs-CZ" dirty="0"/>
              <a:t>- doba přerušení se nezapočítává do dob dle § 412/1a</a:t>
            </a:r>
          </a:p>
          <a:p>
            <a:pPr marL="0" indent="0">
              <a:buNone/>
            </a:pPr>
            <a:r>
              <a:rPr lang="cs-CZ" dirty="0"/>
              <a:t>ODVOLÁNÍ není přípustné</a:t>
            </a:r>
          </a:p>
          <a:p>
            <a:pPr marL="0" indent="0">
              <a:buNone/>
            </a:pPr>
            <a:r>
              <a:rPr lang="cs-CZ" b="1" dirty="0"/>
              <a:t>Prodloužení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až o 6 měsíců, důležité důvody , včasný návrh D, nelze opakovaně</a:t>
            </a:r>
          </a:p>
          <a:p>
            <a:pPr marL="0" indent="0">
              <a:buNone/>
            </a:pPr>
            <a:r>
              <a:rPr lang="cs-CZ" dirty="0"/>
              <a:t>ODVOLÁNÍ není přípustné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5796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splnění </a:t>
            </a:r>
            <a:r>
              <a:rPr lang="cs-CZ" dirty="0" err="1"/>
              <a:t>Oddl</a:t>
            </a:r>
            <a:r>
              <a:rPr lang="cs-CZ" dirty="0"/>
              <a:t>. (§ 413)</a:t>
            </a:r>
            <a:br>
              <a:rPr lang="cs-CZ" dirty="0"/>
            </a:br>
            <a:r>
              <a:rPr lang="cs-CZ" dirty="0"/>
              <a:t>Osvobození (§ 414)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Splnění </a:t>
            </a:r>
            <a:r>
              <a:rPr lang="cs-CZ" dirty="0" err="1"/>
              <a:t>Oddl</a:t>
            </a:r>
            <a:r>
              <a:rPr lang="cs-CZ" dirty="0"/>
              <a:t>:</a:t>
            </a:r>
          </a:p>
          <a:p>
            <a:r>
              <a:rPr lang="cs-CZ" dirty="0"/>
              <a:t>1) soud vezme na vědomí rozhodnutím + pokud D splatil povinnosti řádně a včas + rozhodnutí o OSVOBOZENÍ od placení pohledávek, zahrnutých do </a:t>
            </a:r>
            <a:r>
              <a:rPr lang="cs-CZ" dirty="0" err="1"/>
              <a:t>Oddl</a:t>
            </a:r>
            <a:r>
              <a:rPr lang="cs-CZ" dirty="0"/>
              <a:t>. v rozsahu, ve kterém nebyly uspokojeny…</a:t>
            </a:r>
          </a:p>
          <a:p>
            <a:r>
              <a:rPr lang="cs-CZ" dirty="0"/>
              <a:t>Osvobození </a:t>
            </a:r>
            <a:r>
              <a:rPr lang="cs-CZ" b="1" dirty="0"/>
              <a:t>platí</a:t>
            </a:r>
            <a:r>
              <a:rPr lang="cs-CZ" dirty="0"/>
              <a:t> i pro pohledávky: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>
                <a:solidFill>
                  <a:srgbClr val="FF0000"/>
                </a:solidFill>
              </a:rPr>
              <a:t>ke kterým se nepřihlíželo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- které nebyly přihlášeny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- ručitele a jiné osoby s regresním nárokem vůči D</a:t>
            </a:r>
          </a:p>
          <a:p>
            <a:r>
              <a:rPr lang="cs-CZ" dirty="0"/>
              <a:t>Osvobození </a:t>
            </a:r>
            <a:r>
              <a:rPr lang="cs-CZ" b="1" dirty="0"/>
              <a:t>neplatí</a:t>
            </a:r>
            <a:r>
              <a:rPr lang="cs-CZ" dirty="0"/>
              <a:t> pro pohledávky: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>
                <a:solidFill>
                  <a:srgbClr val="FF0000"/>
                </a:solidFill>
              </a:rPr>
              <a:t>které vznikly po </a:t>
            </a:r>
            <a:r>
              <a:rPr lang="cs-CZ" dirty="0" err="1">
                <a:solidFill>
                  <a:srgbClr val="FF0000"/>
                </a:solidFill>
              </a:rPr>
              <a:t>RoÚ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- </a:t>
            </a:r>
            <a:r>
              <a:rPr lang="cs-CZ" dirty="0" err="1">
                <a:solidFill>
                  <a:srgbClr val="FF0000"/>
                </a:solidFill>
              </a:rPr>
              <a:t>ZajVěř</a:t>
            </a:r>
            <a:r>
              <a:rPr lang="cs-CZ" dirty="0">
                <a:solidFill>
                  <a:srgbClr val="FF0000"/>
                </a:solidFill>
              </a:rPr>
              <a:t>, pokud nedošlo ke zpeněžení </a:t>
            </a:r>
            <a:r>
              <a:rPr lang="cs-CZ" dirty="0" err="1">
                <a:solidFill>
                  <a:srgbClr val="FF0000"/>
                </a:solidFill>
              </a:rPr>
              <a:t>ZajMaj</a:t>
            </a:r>
            <a:r>
              <a:rPr lang="cs-CZ" dirty="0">
                <a:solidFill>
                  <a:srgbClr val="FF0000"/>
                </a:solidFill>
              </a:rPr>
              <a:t> – právo domáhat se uspokojení </a:t>
            </a:r>
            <a:r>
              <a:rPr lang="cs-CZ" dirty="0" err="1">
                <a:solidFill>
                  <a:srgbClr val="FF0000"/>
                </a:solidFill>
              </a:rPr>
              <a:t>pohl</a:t>
            </a:r>
            <a:r>
              <a:rPr lang="cs-CZ" dirty="0">
                <a:solidFill>
                  <a:srgbClr val="FF0000"/>
                </a:solidFill>
              </a:rPr>
              <a:t> z výtěžku zpeněžení zůstává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- pohledávky dle § 170 (jen za dobu od skončení </a:t>
            </a:r>
            <a:r>
              <a:rPr lang="cs-CZ" dirty="0" err="1">
                <a:solidFill>
                  <a:srgbClr val="FF0000"/>
                </a:solidFill>
              </a:rPr>
              <a:t>InsŘ</a:t>
            </a:r>
            <a:r>
              <a:rPr lang="cs-CZ" dirty="0">
                <a:solidFill>
                  <a:srgbClr val="FF0000"/>
                </a:solidFill>
              </a:rPr>
              <a:t>) </a:t>
            </a:r>
          </a:p>
          <a:p>
            <a:r>
              <a:rPr lang="cs-CZ" dirty="0"/>
              <a:t>2) soud rozhodne o nesplnění </a:t>
            </a:r>
            <a:r>
              <a:rPr lang="cs-CZ" dirty="0" err="1"/>
              <a:t>Oddl</a:t>
            </a:r>
            <a:r>
              <a:rPr lang="cs-CZ" dirty="0"/>
              <a:t>., event. rozhodne o povinnosti  dle § 413/3</a:t>
            </a:r>
          </a:p>
          <a:p>
            <a:pPr marL="0" indent="0">
              <a:buNone/>
            </a:pPr>
            <a:r>
              <a:rPr lang="cs-CZ" dirty="0"/>
              <a:t>+ rozhodne o odměně </a:t>
            </a:r>
            <a:r>
              <a:rPr lang="cs-CZ" dirty="0" err="1"/>
              <a:t>InsSpr</a:t>
            </a:r>
            <a:r>
              <a:rPr lang="cs-CZ" dirty="0"/>
              <a:t> a o jeho nákladech </a:t>
            </a:r>
          </a:p>
        </p:txBody>
      </p:sp>
    </p:spTree>
    <p:extLst>
      <p:ext uri="{BB962C8B-B14F-4D97-AF65-F5344CB8AC3E}">
        <p14:creationId xmlns:p14="http://schemas.microsoft.com/office/powerpoint/2010/main" val="4272340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neosvobozené (§ 416)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peněžitý trest, jiná majetková sankce z </a:t>
            </a:r>
            <a:r>
              <a:rPr lang="cs-CZ" dirty="0" err="1"/>
              <a:t>TrŘ</a:t>
            </a:r>
            <a:r>
              <a:rPr lang="cs-CZ" dirty="0"/>
              <a:t> pro úmyslný TČ</a:t>
            </a:r>
          </a:p>
          <a:p>
            <a:pPr marL="0" indent="0">
              <a:buNone/>
            </a:pPr>
            <a:r>
              <a:rPr lang="cs-CZ" dirty="0"/>
              <a:t>2) pohledávky z NŠ, úmyslné porušení právní povinnosti</a:t>
            </a:r>
          </a:p>
          <a:p>
            <a:pPr marL="0" indent="0">
              <a:buNone/>
            </a:pPr>
            <a:r>
              <a:rPr lang="cs-CZ" dirty="0"/>
              <a:t>3) pohledávky věřitelů na výživném ze zákona</a:t>
            </a:r>
          </a:p>
          <a:p>
            <a:pPr marL="0" indent="0">
              <a:buNone/>
            </a:pPr>
            <a:r>
              <a:rPr lang="cs-CZ" dirty="0"/>
              <a:t>4) pohledávky věřitelů na NŠ způsobené na zdraví</a:t>
            </a:r>
          </a:p>
          <a:p>
            <a:endParaRPr lang="cs-CZ" dirty="0"/>
          </a:p>
          <a:p>
            <a:r>
              <a:rPr lang="cs-CZ" dirty="0"/>
              <a:t>ODVOLÁNÍ: D, V (jen ohledně své pohledávky, omezené odvolací důvody) </a:t>
            </a:r>
          </a:p>
        </p:txBody>
      </p:sp>
    </p:spTree>
    <p:extLst>
      <p:ext uri="{BB962C8B-B14F-4D97-AF65-F5344CB8AC3E}">
        <p14:creationId xmlns:p14="http://schemas.microsoft.com/office/powerpoint/2010/main" val="111609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CD34F-AD09-444D-80CF-06BC3DD5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souvislosti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D5D31-6603-4776-89CA-5575A542D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Vztah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 a OSŘ, ZŘS (§7): pro sporná řízení zásadní přednost, pro VR nebo </a:t>
            </a:r>
            <a:r>
              <a:rPr lang="cs-CZ" dirty="0" err="1"/>
              <a:t>exe</a:t>
            </a:r>
            <a:r>
              <a:rPr lang="cs-CZ" dirty="0"/>
              <a:t> přiměřeně a jen pokud na ně </a:t>
            </a:r>
            <a:r>
              <a:rPr lang="cs-CZ" dirty="0" err="1"/>
              <a:t>InsZ</a:t>
            </a:r>
            <a:r>
              <a:rPr lang="cs-CZ" dirty="0"/>
              <a:t> odkazuje</a:t>
            </a:r>
          </a:p>
          <a:p>
            <a:r>
              <a:rPr lang="cs-CZ" dirty="0"/>
              <a:t>Speciální věcná příslušnost KS jako soudů 1. stupně (§7a)</a:t>
            </a:r>
          </a:p>
          <a:p>
            <a:r>
              <a:rPr lang="cs-CZ" dirty="0"/>
              <a:t>Speciální místní příslušnost  FO, osob zapsaných v OR, koncernů, zahraničních osob ) – pravidla subsidiarity  </a:t>
            </a:r>
          </a:p>
          <a:p>
            <a:r>
              <a:rPr lang="cs-CZ" dirty="0"/>
              <a:t>+ přípustnost rozhodování místně nepříslušného soudu v neodkladných záležitostech (§7b/5)</a:t>
            </a:r>
          </a:p>
          <a:p>
            <a:r>
              <a:rPr lang="cs-CZ" dirty="0"/>
              <a:t>+ přiměřené použití přikázání z důvodu vhodnosti (§12/2,3 OSŘ</a:t>
            </a:r>
            <a:r>
              <a:rPr lang="cs-CZ" i="1" dirty="0"/>
              <a:t>), </a:t>
            </a:r>
            <a:r>
              <a:rPr lang="cs-CZ" i="1" dirty="0" err="1"/>
              <a:t>srv</a:t>
            </a:r>
            <a:r>
              <a:rPr lang="cs-CZ" i="1" dirty="0"/>
              <a:t>.  např. NSČR 69/2012, NSČR 50/2018)</a:t>
            </a:r>
          </a:p>
          <a:p>
            <a:r>
              <a:rPr lang="cs-CZ" b="1" dirty="0"/>
              <a:t>Výkladové pravidlo </a:t>
            </a:r>
            <a:r>
              <a:rPr lang="cs-CZ" dirty="0"/>
              <a:t>§ 8 </a:t>
            </a:r>
            <a:r>
              <a:rPr lang="cs-CZ" dirty="0" err="1"/>
              <a:t>InsZ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Část první (obecná), část čtvrtá (společná ustanovení)= základní</a:t>
            </a:r>
          </a:p>
          <a:p>
            <a:pPr marL="0" indent="0">
              <a:buNone/>
            </a:pPr>
            <a:r>
              <a:rPr lang="cs-CZ" dirty="0"/>
              <a:t>Část druhá (způsoby řešení Ú), část třetí (akreditace) = zvláštní  (např. nepatrný K 315/1 písm. </a:t>
            </a:r>
            <a:r>
              <a:rPr lang="cs-CZ" dirty="0" err="1"/>
              <a:t>a,b,c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/>
              <a:t>Výkladové pravidlo §8 má přednost i před §7 </a:t>
            </a:r>
          </a:p>
        </p:txBody>
      </p:sp>
    </p:spTree>
    <p:extLst>
      <p:ext uri="{BB962C8B-B14F-4D97-AF65-F5344CB8AC3E}">
        <p14:creationId xmlns:p14="http://schemas.microsoft.com/office/powerpoint/2010/main" val="2771734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Odejmutí  </a:t>
            </a:r>
            <a:br>
              <a:rPr lang="cs-CZ" dirty="0"/>
            </a:br>
            <a:r>
              <a:rPr lang="cs-CZ" dirty="0"/>
              <a:t>Zánik osvobození D (§ 417)</a:t>
            </a:r>
            <a:br>
              <a:rPr lang="cs-CZ" dirty="0"/>
            </a:br>
            <a:r>
              <a:rPr lang="cs-CZ" dirty="0"/>
              <a:t>Zrušení </a:t>
            </a:r>
            <a:r>
              <a:rPr lang="cs-CZ" dirty="0" err="1"/>
              <a:t>oddl</a:t>
            </a:r>
            <a:r>
              <a:rPr lang="cs-CZ" dirty="0"/>
              <a:t>. (§ 418)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§ 417:</a:t>
            </a:r>
          </a:p>
          <a:p>
            <a:pPr marL="0" indent="0">
              <a:buNone/>
            </a:pPr>
            <a:r>
              <a:rPr lang="cs-CZ" dirty="0"/>
              <a:t>- Návrh V</a:t>
            </a:r>
          </a:p>
          <a:p>
            <a:pPr marL="0" indent="0">
              <a:buNone/>
            </a:pPr>
            <a:r>
              <a:rPr lang="cs-CZ" dirty="0"/>
              <a:t>- Do 3 let od pravomocného přiznání osvobození </a:t>
            </a:r>
          </a:p>
          <a:p>
            <a:pPr marL="0" indent="0">
              <a:buNone/>
            </a:pPr>
            <a:r>
              <a:rPr lang="cs-CZ" dirty="0"/>
              <a:t>- Podvodné jednání D, poskytnutí zvláštních výhod některým V </a:t>
            </a:r>
          </a:p>
          <a:p>
            <a:pPr marL="0" indent="0">
              <a:buNone/>
            </a:pPr>
            <a:r>
              <a:rPr lang="cs-CZ" dirty="0"/>
              <a:t>- Do 3 let od pravomocného přiznání osvobození  - D pravomocně odsouzen za úmyslný TČ (ovlivnění </a:t>
            </a:r>
            <a:r>
              <a:rPr lang="cs-CZ" dirty="0" err="1"/>
              <a:t>InsŘ</a:t>
            </a:r>
            <a:r>
              <a:rPr lang="cs-CZ" dirty="0"/>
              <a:t>, poškození V</a:t>
            </a:r>
          </a:p>
          <a:p>
            <a:pPr marL="0" indent="0">
              <a:buNone/>
            </a:pPr>
            <a:r>
              <a:rPr lang="cs-CZ" dirty="0"/>
              <a:t>- ODVOLÁNÍ: D, V</a:t>
            </a:r>
          </a:p>
          <a:p>
            <a:r>
              <a:rPr lang="cs-CZ" dirty="0"/>
              <a:t>§ 418: při neplnění podmínek v průběhu </a:t>
            </a:r>
            <a:r>
              <a:rPr lang="cs-CZ" dirty="0" err="1"/>
              <a:t>Oddl</a:t>
            </a:r>
            <a:r>
              <a:rPr lang="cs-CZ" dirty="0"/>
              <a:t>, zaviněný vznik nového dluhu, D není schopen po dobu delší 3 měsíců ani pohledávky dle § 395/1b nebo D sám navrhne</a:t>
            </a:r>
          </a:p>
          <a:p>
            <a:pPr marL="0" indent="0">
              <a:buNone/>
            </a:pPr>
            <a:r>
              <a:rPr lang="cs-CZ" dirty="0"/>
              <a:t>- Soud ne/rozhodne současně o K</a:t>
            </a:r>
          </a:p>
          <a:p>
            <a:pPr marL="0" indent="0">
              <a:buNone/>
            </a:pPr>
            <a:r>
              <a:rPr lang="cs-CZ" dirty="0"/>
              <a:t>- Upravený seznam přihlášek po zastavení </a:t>
            </a:r>
            <a:r>
              <a:rPr lang="cs-CZ" dirty="0" err="1"/>
              <a:t>InsŘ</a:t>
            </a:r>
            <a:r>
              <a:rPr lang="cs-CZ" dirty="0"/>
              <a:t> zahájené návrhem </a:t>
            </a:r>
            <a:r>
              <a:rPr lang="cs-CZ" dirty="0" err="1"/>
              <a:t>InsVěř</a:t>
            </a:r>
            <a:r>
              <a:rPr lang="cs-CZ" dirty="0"/>
              <a:t> je EXEKUČNÍM   TITULEM: </a:t>
            </a:r>
            <a:r>
              <a:rPr lang="cs-CZ" dirty="0" err="1"/>
              <a:t>Exe</a:t>
            </a:r>
            <a:r>
              <a:rPr lang="cs-CZ" dirty="0"/>
              <a:t>, VR (promlčení 10 let) </a:t>
            </a:r>
          </a:p>
        </p:txBody>
      </p:sp>
    </p:spTree>
    <p:extLst>
      <p:ext uri="{BB962C8B-B14F-4D97-AF65-F5344CB8AC3E}">
        <p14:creationId xmlns:p14="http://schemas.microsoft.com/office/powerpoint/2010/main" val="862538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KONKURS </a:t>
            </a:r>
            <a:br>
              <a:rPr lang="cs-CZ" dirty="0"/>
            </a:br>
            <a:r>
              <a:rPr lang="cs-CZ" dirty="0"/>
              <a:t>§ 244 – 315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578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Definice, účinky prohlášení K –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 = způsob řešení Ú, poměrné uspokojení z výnosu zpeněžení MP, neuspokojené pohledávky nezanikají (§ 244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r>
              <a:rPr lang="cs-CZ" b="1" dirty="0"/>
              <a:t>Účinky</a:t>
            </a:r>
            <a:r>
              <a:rPr lang="cs-CZ" dirty="0"/>
              <a:t> ( § 245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0" indent="0">
              <a:buNone/>
            </a:pPr>
            <a:r>
              <a:rPr lang="cs-CZ" dirty="0"/>
              <a:t>- zveřejněním R v </a:t>
            </a:r>
            <a:r>
              <a:rPr lang="cs-CZ" dirty="0" err="1"/>
              <a:t>InsRej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přerušuje se likvidace  PO, končí nucená správa, zaniká PO (nerozhodne-li soud jinak)</a:t>
            </a:r>
          </a:p>
          <a:p>
            <a:pPr>
              <a:buFontTx/>
              <a:buChar char="-"/>
            </a:pPr>
            <a:r>
              <a:rPr lang="cs-CZ" dirty="0"/>
              <a:t>dispoziční oprávnění nakládat s MP přechází na </a:t>
            </a:r>
            <a:r>
              <a:rPr lang="cs-CZ" dirty="0" err="1"/>
              <a:t>InsSpr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neúčinnost </a:t>
            </a:r>
            <a:r>
              <a:rPr lang="cs-CZ" dirty="0"/>
              <a:t>ze zákona (§ 246/2,3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neplatnost</a:t>
            </a:r>
            <a:r>
              <a:rPr lang="cs-CZ" dirty="0"/>
              <a:t> – odmítnutí daru </a:t>
            </a:r>
            <a:r>
              <a:rPr lang="cs-CZ" dirty="0" err="1"/>
              <a:t>or</a:t>
            </a:r>
            <a:r>
              <a:rPr lang="cs-CZ" dirty="0"/>
              <a:t> dědictví, dohoda o vypořádání (§ 246/4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Vyrozumění ČNB (§ 247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0688619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Režim uplatnění práv V : jen režim </a:t>
            </a:r>
            <a:r>
              <a:rPr lang="cs-CZ" dirty="0" err="1"/>
              <a:t>InsZ</a:t>
            </a:r>
            <a:r>
              <a:rPr lang="cs-CZ" dirty="0"/>
              <a:t> pro </a:t>
            </a:r>
            <a:r>
              <a:rPr lang="cs-CZ" b="1" dirty="0"/>
              <a:t>všechny</a:t>
            </a:r>
            <a:r>
              <a:rPr lang="cs-CZ" dirty="0"/>
              <a:t> V</a:t>
            </a:r>
          </a:p>
          <a:p>
            <a:r>
              <a:rPr lang="cs-CZ" dirty="0"/>
              <a:t>Zákonná neúčinnost PJ poté, co nastaly účinky zahájení </a:t>
            </a:r>
            <a:r>
              <a:rPr lang="cs-CZ" dirty="0" err="1"/>
              <a:t>InsŘ</a:t>
            </a:r>
            <a:r>
              <a:rPr lang="cs-CZ" dirty="0"/>
              <a:t> (§248/2)</a:t>
            </a:r>
          </a:p>
          <a:p>
            <a:r>
              <a:rPr lang="cs-CZ" dirty="0"/>
              <a:t>Zákonná neúčinnost VB poté, co nastaly účinky zahájení </a:t>
            </a:r>
            <a:r>
              <a:rPr lang="cs-CZ" dirty="0" err="1"/>
              <a:t>InsŘ</a:t>
            </a:r>
            <a:r>
              <a:rPr lang="cs-CZ" dirty="0"/>
              <a:t> (§248/3)</a:t>
            </a:r>
          </a:p>
          <a:p>
            <a:r>
              <a:rPr lang="cs-CZ" dirty="0"/>
              <a:t>Osoba oprávněná k uplatnění práv D :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dirty="0"/>
              <a:t>Zákonná splatnost dosud nesplatných závazků D (§ 250)</a:t>
            </a:r>
          </a:p>
          <a:p>
            <a:r>
              <a:rPr lang="cs-CZ" dirty="0"/>
              <a:t>Zánik jednostranných PJ Da</a:t>
            </a:r>
          </a:p>
          <a:p>
            <a:r>
              <a:rPr lang="cs-CZ" dirty="0"/>
              <a:t>Zákonný režim smluv o </a:t>
            </a:r>
            <a:r>
              <a:rPr lang="cs-CZ" dirty="0" err="1"/>
              <a:t>vzáj</a:t>
            </a:r>
            <a:r>
              <a:rPr lang="cs-CZ" dirty="0"/>
              <a:t>. plnění (§253) a fixních smluv (§254), výpůjčky (§255)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3293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III.</a:t>
            </a:r>
            <a:br>
              <a:rPr lang="cs-CZ" dirty="0"/>
            </a:br>
            <a:r>
              <a:rPr lang="cs-CZ" dirty="0"/>
              <a:t>Nájemní, podnájemní, leasingové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režim výpovědi </a:t>
            </a:r>
            <a:r>
              <a:rPr lang="cs-CZ" dirty="0" err="1"/>
              <a:t>InsSprávcem</a:t>
            </a:r>
            <a:r>
              <a:rPr lang="cs-CZ" dirty="0"/>
              <a:t> – výpovědní dob max. 3 měsíce</a:t>
            </a:r>
          </a:p>
          <a:p>
            <a:r>
              <a:rPr lang="cs-CZ" dirty="0"/>
              <a:t>Výjimky pouze u smluv na dobu určitou dle § 256/2 (nepřiměřené, případně zpeněžení)</a:t>
            </a:r>
          </a:p>
          <a:p>
            <a:r>
              <a:rPr lang="cs-CZ" dirty="0"/>
              <a:t>Nemožnost výpovědi </a:t>
            </a:r>
            <a:r>
              <a:rPr lang="cs-CZ" dirty="0" err="1"/>
              <a:t>Du</a:t>
            </a:r>
            <a:r>
              <a:rPr lang="cs-CZ" dirty="0"/>
              <a:t> (nájemci) pro neplacení nájemného před </a:t>
            </a:r>
            <a:r>
              <a:rPr lang="cs-CZ" dirty="0" err="1"/>
              <a:t>RoÚ</a:t>
            </a:r>
            <a:r>
              <a:rPr lang="cs-CZ" dirty="0"/>
              <a:t> nebo pro zhoršení majetkové situace</a:t>
            </a:r>
          </a:p>
          <a:p>
            <a:r>
              <a:rPr lang="cs-CZ" dirty="0"/>
              <a:t>Odstoupení od smlouvy před předáním předmětu nájmu + lhůty (§258)</a:t>
            </a:r>
          </a:p>
          <a:p>
            <a:r>
              <a:rPr lang="cs-CZ" dirty="0"/>
              <a:t>Zákonný režim výhrady vlastnictví (§260)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1589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7FF72-FC27-4A2E-A111-6D3BD414F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IV.</a:t>
            </a:r>
            <a:br>
              <a:rPr lang="cs-CZ" dirty="0"/>
            </a:br>
            <a:r>
              <a:rPr lang="cs-CZ" dirty="0"/>
              <a:t>Provoz podniku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EF003B-67C9-44E1-B69D-15E728FAC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 podniku nekončí automaticky, ale:</a:t>
            </a:r>
          </a:p>
          <a:p>
            <a:r>
              <a:rPr lang="cs-CZ" dirty="0"/>
              <a:t>- prodejem podniku (zpeněžením) jednou smlouvou</a:t>
            </a:r>
          </a:p>
          <a:p>
            <a:r>
              <a:rPr lang="cs-CZ" dirty="0"/>
              <a:t>- R </a:t>
            </a:r>
            <a:r>
              <a:rPr lang="cs-CZ" dirty="0" err="1"/>
              <a:t>InsSoudu</a:t>
            </a:r>
            <a:r>
              <a:rPr lang="cs-CZ" dirty="0"/>
              <a:t> po návrhu </a:t>
            </a:r>
            <a:r>
              <a:rPr lang="cs-CZ" dirty="0" err="1"/>
              <a:t>InsSpr</a:t>
            </a:r>
            <a:r>
              <a:rPr lang="cs-CZ" dirty="0"/>
              <a:t>, vyjádření VV</a:t>
            </a:r>
          </a:p>
        </p:txBody>
      </p:sp>
    </p:spTree>
    <p:extLst>
      <p:ext uri="{BB962C8B-B14F-4D97-AF65-F5344CB8AC3E}">
        <p14:creationId xmlns:p14="http://schemas.microsoft.com/office/powerpoint/2010/main" val="304074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F0A5C-2D36-4E5A-A2A2-532C9B5E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V.</a:t>
            </a:r>
            <a:br>
              <a:rPr lang="cs-CZ" dirty="0"/>
            </a:br>
            <a:r>
              <a:rPr lang="cs-CZ" dirty="0"/>
              <a:t>Procesní postupy v probíhajících 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3BFFB-6BB8-4B1D-ADC0-CC59419F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většina soudních (rozhodčích) Ř se přerušuje (§ 263,264)</a:t>
            </a:r>
          </a:p>
          <a:p>
            <a:r>
              <a:rPr lang="cs-CZ" dirty="0"/>
              <a:t>- návrh na pokračování v řízeních, kde D vystupoval jako Žalobce – </a:t>
            </a:r>
            <a:r>
              <a:rPr lang="cs-CZ" b="1" dirty="0" err="1"/>
              <a:t>InsSpr</a:t>
            </a:r>
            <a:endParaRPr lang="cs-CZ" b="1" dirty="0"/>
          </a:p>
          <a:p>
            <a:r>
              <a:rPr lang="cs-CZ" dirty="0"/>
              <a:t>- návrh na pokračování v řízeních, kde D vystupoval jako Žalovaný + mají být uspokojeny z MP – </a:t>
            </a:r>
            <a:r>
              <a:rPr lang="cs-CZ" b="1" dirty="0" err="1"/>
              <a:t>InsSpr</a:t>
            </a:r>
            <a:r>
              <a:rPr lang="cs-CZ" dirty="0"/>
              <a:t> nebo </a:t>
            </a:r>
            <a:r>
              <a:rPr lang="cs-CZ" b="1" dirty="0"/>
              <a:t>Žalovaných Věřitelů </a:t>
            </a:r>
            <a:r>
              <a:rPr lang="cs-CZ" dirty="0"/>
              <a:t>(s výjimkou sporů o vyloučení z MP, nároky s právem na oddělené uspokojení ze </a:t>
            </a:r>
            <a:r>
              <a:rPr lang="cs-CZ" dirty="0" err="1"/>
              <a:t>zaj</a:t>
            </a:r>
            <a:r>
              <a:rPr lang="cs-CZ" dirty="0"/>
              <a:t>., o pohledávkách § 168, 169)</a:t>
            </a:r>
          </a:p>
          <a:p>
            <a:r>
              <a:rPr lang="cs-CZ" dirty="0"/>
              <a:t>- návrh na pokračování v řízeních ostatních (§265/2) – </a:t>
            </a:r>
            <a:r>
              <a:rPr lang="cs-CZ" b="1" dirty="0" err="1"/>
              <a:t>InsSpr</a:t>
            </a:r>
            <a:r>
              <a:rPr lang="cs-CZ" b="1" dirty="0"/>
              <a:t>, osoba uplatňující nároky – rozhoduje </a:t>
            </a:r>
            <a:r>
              <a:rPr lang="cs-CZ" b="1" dirty="0" err="1"/>
              <a:t>InsSoud</a:t>
            </a:r>
            <a:r>
              <a:rPr lang="cs-CZ" b="1" dirty="0"/>
              <a:t>, jen za podmínek § 265/3 + pokračuje se až po PJ</a:t>
            </a:r>
          </a:p>
        </p:txBody>
      </p:sp>
    </p:spTree>
    <p:extLst>
      <p:ext uri="{BB962C8B-B14F-4D97-AF65-F5344CB8AC3E}">
        <p14:creationId xmlns:p14="http://schemas.microsoft.com/office/powerpoint/2010/main" val="38020979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20734-9E31-4614-B7A5-B4698812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VII.</a:t>
            </a:r>
            <a:br>
              <a:rPr lang="cs-CZ" dirty="0"/>
            </a:br>
            <a:r>
              <a:rPr lang="cs-CZ" dirty="0"/>
              <a:t>Nepřerušená řízení § 266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4F30-62F5-4840-B97E-7B6AD7F1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Nepřerušená řízení:</a:t>
            </a:r>
          </a:p>
          <a:p>
            <a:r>
              <a:rPr lang="cs-CZ" dirty="0"/>
              <a:t>Výčet taxativní, D je účastníkem řízení i během K (výjimka: 266/3)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VR, </a:t>
            </a:r>
            <a:r>
              <a:rPr lang="cs-CZ" b="1" dirty="0" err="1"/>
              <a:t>exe</a:t>
            </a:r>
            <a:r>
              <a:rPr lang="cs-CZ" b="1" dirty="0"/>
              <a:t>:</a:t>
            </a:r>
          </a:p>
          <a:p>
            <a:r>
              <a:rPr lang="cs-CZ" dirty="0"/>
              <a:t>Pokračování § 140e (po </a:t>
            </a:r>
            <a:r>
              <a:rPr lang="cs-CZ" dirty="0" err="1"/>
              <a:t>RoÚ</a:t>
            </a:r>
            <a:r>
              <a:rPr lang="cs-CZ" dirty="0"/>
              <a:t> nelze zahájit, nařídit VR, </a:t>
            </a:r>
            <a:r>
              <a:rPr lang="cs-CZ" dirty="0" err="1"/>
              <a:t>exe</a:t>
            </a:r>
            <a:r>
              <a:rPr lang="cs-CZ" dirty="0"/>
              <a:t> na majetek ve vlastnictví D), ale </a:t>
            </a:r>
            <a:r>
              <a:rPr lang="cs-CZ" dirty="0" err="1"/>
              <a:t>InsSpr</a:t>
            </a:r>
            <a:r>
              <a:rPr lang="cs-CZ" dirty="0"/>
              <a:t> může zahájit za D jako oprávněný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547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A8B41-296A-48CB-8DAA-2DA2CA76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VIII.</a:t>
            </a:r>
            <a:br>
              <a:rPr lang="cs-CZ" dirty="0"/>
            </a:br>
            <a:r>
              <a:rPr lang="cs-CZ" dirty="0"/>
              <a:t>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15C48-9F44-404B-A292-A6079CCF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Prohlášením K </a:t>
            </a:r>
            <a:r>
              <a:rPr lang="cs-CZ" b="1" dirty="0"/>
              <a:t>zaniká</a:t>
            </a:r>
            <a:r>
              <a:rPr lang="cs-CZ" dirty="0"/>
              <a:t> SJM D a jeho manžela</a:t>
            </a:r>
          </a:p>
          <a:p>
            <a:r>
              <a:rPr lang="cs-CZ" b="1" dirty="0"/>
              <a:t>Vypořádání SJM</a:t>
            </a:r>
            <a:r>
              <a:rPr lang="cs-CZ" dirty="0"/>
              <a:t>: zaniklého (§ 268/1), zaniklého ale nevypořádaného, zúženého + stavění lhůty</a:t>
            </a:r>
          </a:p>
          <a:p>
            <a:r>
              <a:rPr lang="cs-CZ" b="1" dirty="0"/>
              <a:t>Neplatnost smluv </a:t>
            </a:r>
            <a:r>
              <a:rPr lang="cs-CZ" dirty="0"/>
              <a:t>uzavřených po podání </a:t>
            </a:r>
            <a:r>
              <a:rPr lang="cs-CZ" dirty="0" err="1"/>
              <a:t>InsN</a:t>
            </a:r>
            <a:r>
              <a:rPr lang="cs-CZ" dirty="0"/>
              <a:t> (D) nebo poté, co nastaly účinky spojené se zahájením </a:t>
            </a:r>
            <a:r>
              <a:rPr lang="cs-CZ" dirty="0" err="1"/>
              <a:t>InsŘ</a:t>
            </a:r>
            <a:r>
              <a:rPr lang="cs-CZ" dirty="0"/>
              <a:t> (V) - § 269/1</a:t>
            </a:r>
          </a:p>
          <a:p>
            <a:r>
              <a:rPr lang="cs-CZ" b="1" dirty="0"/>
              <a:t>Neplatnost smluv </a:t>
            </a:r>
            <a:r>
              <a:rPr lang="cs-CZ" dirty="0"/>
              <a:t>o vypořádání SJM uzavřených po prohlášení K (§ 270/1)</a:t>
            </a:r>
          </a:p>
          <a:p>
            <a:r>
              <a:rPr lang="cs-CZ" b="1" dirty="0"/>
              <a:t>Stavění lhůty </a:t>
            </a:r>
            <a:r>
              <a:rPr lang="cs-CZ" dirty="0"/>
              <a:t>v případě, že doba uplynula – 6 měsíců + ochrana dobré víry</a:t>
            </a:r>
          </a:p>
        </p:txBody>
      </p:sp>
    </p:spTree>
    <p:extLst>
      <p:ext uri="{BB962C8B-B14F-4D97-AF65-F5344CB8AC3E}">
        <p14:creationId xmlns:p14="http://schemas.microsoft.com/office/powerpoint/2010/main" val="198472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EE14-13BB-4C3B-87A3-ED4C78EF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vypořádání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13A6C-C879-4464-9554-D9C2989C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uzavírá </a:t>
            </a:r>
            <a:r>
              <a:rPr lang="cs-CZ" dirty="0" err="1"/>
              <a:t>InsSpr</a:t>
            </a:r>
            <a:r>
              <a:rPr lang="cs-CZ" dirty="0"/>
              <a:t>, schvaluje </a:t>
            </a:r>
            <a:r>
              <a:rPr lang="cs-CZ" b="1" dirty="0"/>
              <a:t>insolvenční</a:t>
            </a:r>
            <a:r>
              <a:rPr lang="cs-CZ" dirty="0"/>
              <a:t> soud, souhlas VV </a:t>
            </a:r>
          </a:p>
          <a:p>
            <a:r>
              <a:rPr lang="cs-CZ" dirty="0"/>
              <a:t>má účinky pravomocného rozsudku, odvolání není přípustné</a:t>
            </a:r>
          </a:p>
          <a:p>
            <a:r>
              <a:rPr lang="cs-CZ" dirty="0"/>
              <a:t>probíhající  řízení a procesní postup dle § 273</a:t>
            </a:r>
          </a:p>
          <a:p>
            <a:r>
              <a:rPr lang="cs-CZ" dirty="0"/>
              <a:t>Závazky D jsou vyšší než majetek v nevypořádaném SJM = zahrnutí celého majetku do MP a výtěžek zpeněžení se vypořádá přiměřeně (§ 274/1) + řešena konkurence MP (§ 274/2)</a:t>
            </a:r>
          </a:p>
          <a:p>
            <a:r>
              <a:rPr lang="cs-CZ" dirty="0"/>
              <a:t>Pohledávka manžela se považuje za přihlášenou (§ 275)</a:t>
            </a:r>
          </a:p>
          <a:p>
            <a:r>
              <a:rPr lang="cs-CZ" dirty="0"/>
              <a:t>Pokud účinky K trvají, </a:t>
            </a:r>
            <a:r>
              <a:rPr lang="cs-CZ" b="1" dirty="0"/>
              <a:t>nemůže vzniknout nové SJM </a:t>
            </a:r>
            <a:r>
              <a:rPr lang="cs-CZ" dirty="0"/>
              <a:t>+ neplatnost smluv o rozšíření, odporující </a:t>
            </a:r>
            <a:r>
              <a:rPr lang="cs-CZ"/>
              <a:t>nebo obcházející (§276)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0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47F61-6DF3-4B9F-AC15-0EDBE3D2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souvislosti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838F4-0CBF-4E48-AB5A-2A8494169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/>
              <a:t>Prominutí zmeškání</a:t>
            </a:r>
            <a:r>
              <a:rPr lang="cs-CZ" dirty="0"/>
              <a:t> zákonných </a:t>
            </a:r>
            <a:r>
              <a:rPr lang="cs-CZ" b="1" dirty="0"/>
              <a:t>lhůt</a:t>
            </a:r>
            <a:r>
              <a:rPr lang="cs-CZ" dirty="0"/>
              <a:t> – NE! - § 83</a:t>
            </a:r>
          </a:p>
          <a:p>
            <a:r>
              <a:rPr lang="cs-CZ" dirty="0"/>
              <a:t>Prominutí zmeškání tzv. soudcovských lhůt – ANO!</a:t>
            </a:r>
          </a:p>
          <a:p>
            <a:r>
              <a:rPr lang="cs-CZ" b="1" dirty="0"/>
              <a:t>Spojení věcí </a:t>
            </a:r>
            <a:r>
              <a:rPr lang="cs-CZ" dirty="0"/>
              <a:t>různých D – NE! -§ 83a, ale u incidentů již lze </a:t>
            </a:r>
          </a:p>
          <a:p>
            <a:r>
              <a:rPr lang="cs-CZ" b="1" dirty="0"/>
              <a:t>Přerušení řízení </a:t>
            </a:r>
            <a:r>
              <a:rPr lang="cs-CZ" dirty="0"/>
              <a:t>– NE</a:t>
            </a:r>
          </a:p>
          <a:p>
            <a:r>
              <a:rPr lang="cs-CZ" dirty="0"/>
              <a:t>Jednání se nařizuje jen ze zákona, nebo je to nutné (jiná projednací zásada)</a:t>
            </a:r>
          </a:p>
          <a:p>
            <a:r>
              <a:rPr lang="cs-CZ" b="1" dirty="0"/>
              <a:t>Dokazování</a:t>
            </a:r>
            <a:r>
              <a:rPr lang="cs-CZ" dirty="0"/>
              <a:t> při osvědčení dlužníkova Ú: zásada projednací a vyšetřovací +  od výslechu D lze upustit</a:t>
            </a:r>
          </a:p>
          <a:p>
            <a:r>
              <a:rPr lang="cs-CZ" dirty="0"/>
              <a:t>Forma rozhodování : </a:t>
            </a:r>
            <a:r>
              <a:rPr lang="cs-CZ" b="1" dirty="0"/>
              <a:t>Usnesení</a:t>
            </a:r>
          </a:p>
          <a:p>
            <a:r>
              <a:rPr lang="cs-CZ" b="1" dirty="0"/>
              <a:t>Účinnost: </a:t>
            </a:r>
            <a:r>
              <a:rPr lang="cs-CZ" dirty="0"/>
              <a:t>okamžikem zveřejnění v </a:t>
            </a:r>
            <a:r>
              <a:rPr lang="cs-CZ" dirty="0" err="1"/>
              <a:t>InsRej</a:t>
            </a:r>
            <a:endParaRPr lang="cs-CZ" dirty="0"/>
          </a:p>
          <a:p>
            <a:r>
              <a:rPr lang="cs-CZ" b="1" dirty="0"/>
              <a:t>Odklad vykonatelnosti: </a:t>
            </a:r>
            <a:r>
              <a:rPr lang="cs-CZ" dirty="0"/>
              <a:t>NE</a:t>
            </a:r>
            <a:r>
              <a:rPr lang="cs-CZ" b="1" dirty="0"/>
              <a:t> </a:t>
            </a:r>
            <a:r>
              <a:rPr lang="cs-CZ" dirty="0"/>
              <a:t>(29 NSČR 106/2020-A-187, KSOS 320 INS 21155/2018 ze dne 27.11.2020)</a:t>
            </a:r>
          </a:p>
          <a:p>
            <a:r>
              <a:rPr lang="cs-CZ" b="1" dirty="0"/>
              <a:t>Opravné prostředky: </a:t>
            </a:r>
            <a:r>
              <a:rPr lang="cs-CZ" dirty="0"/>
              <a:t>nepřípustnost odvolání u rozhodnutí </a:t>
            </a:r>
            <a:r>
              <a:rPr lang="cs-CZ" dirty="0" err="1"/>
              <a:t>INsS</a:t>
            </a:r>
            <a:r>
              <a:rPr lang="cs-CZ" dirty="0"/>
              <a:t> při dohledací činnosti včetně předběžných opatření + požadavek na „nejvyšší urychlení“ rozhodování odvolacích soudů (taxativní výčet - §92) </a:t>
            </a:r>
          </a:p>
          <a:p>
            <a:pPr marL="0" indent="0">
              <a:buNone/>
            </a:pPr>
            <a:r>
              <a:rPr lang="cs-CZ" dirty="0"/>
              <a:t>+ lhůta 2 měsíců k R po předložení odvolacímu soudu – taxativní výčet § 93/2</a:t>
            </a:r>
          </a:p>
          <a:p>
            <a:pPr marL="0" indent="0">
              <a:buNone/>
            </a:pPr>
            <a:r>
              <a:rPr lang="cs-CZ" dirty="0"/>
              <a:t>+ jiná pravidla pro jednání o odvolání a nařízení jednání §94</a:t>
            </a:r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dirty="0" err="1"/>
              <a:t>autoremedura</a:t>
            </a:r>
            <a:r>
              <a:rPr lang="cs-CZ" dirty="0"/>
              <a:t> soudu 1. stupně, pokud odvolání vyhoví (NE! U odvolání o nařízení PO a u odvolání proti rozhodnutí ve věci samé) </a:t>
            </a:r>
          </a:p>
          <a:p>
            <a:pPr marL="0" indent="0">
              <a:buNone/>
            </a:pPr>
            <a:r>
              <a:rPr lang="cs-CZ" b="1" dirty="0"/>
              <a:t>Obnova řízení – NE!</a:t>
            </a:r>
          </a:p>
          <a:p>
            <a:pPr marL="0" indent="0">
              <a:buNone/>
            </a:pPr>
            <a:r>
              <a:rPr lang="cs-CZ" b="1" dirty="0"/>
              <a:t>Žaloba pro zmatečnost – ANO!</a:t>
            </a:r>
          </a:p>
          <a:p>
            <a:pPr marL="0" indent="0">
              <a:buNone/>
            </a:pPr>
            <a:r>
              <a:rPr lang="cs-CZ" b="1" dirty="0"/>
              <a:t>Dovolání – ANO!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905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B40FA-5472-4166-8824-76AF62BD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postupy po prohlášení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EFD2F-12C4-4EB6-919D-DDCA6599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Soupis MP – předpoklad zpeněžení MP (§277/2, 280)</a:t>
            </a:r>
          </a:p>
          <a:p>
            <a:r>
              <a:rPr lang="cs-CZ" dirty="0"/>
              <a:t>Soupis seznamu přihlášených pohledávek a příprava PJ, SV</a:t>
            </a:r>
          </a:p>
          <a:p>
            <a:r>
              <a:rPr lang="cs-CZ" dirty="0" err="1"/>
              <a:t>Mezitimní</a:t>
            </a:r>
            <a:r>
              <a:rPr lang="cs-CZ" dirty="0"/>
              <a:t> účetní závěrka ke dni předcházejícímu účinkům </a:t>
            </a:r>
            <a:r>
              <a:rPr lang="cs-CZ" dirty="0" err="1"/>
              <a:t>prohl.K</a:t>
            </a:r>
            <a:r>
              <a:rPr lang="cs-CZ" dirty="0"/>
              <a:t> (sestavuje </a:t>
            </a:r>
            <a:r>
              <a:rPr lang="cs-CZ" dirty="0" err="1"/>
              <a:t>InsSpr</a:t>
            </a:r>
            <a:r>
              <a:rPr lang="cs-CZ" dirty="0"/>
              <a:t>)</a:t>
            </a:r>
          </a:p>
          <a:p>
            <a:r>
              <a:rPr lang="cs-CZ" dirty="0"/>
              <a:t>Vymáhání pohledávek Da (podmínky § 294)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Zpráva o </a:t>
            </a:r>
            <a:r>
              <a:rPr lang="cs-CZ" dirty="0" err="1"/>
              <a:t>hosp</a:t>
            </a:r>
            <a:r>
              <a:rPr lang="cs-CZ" dirty="0"/>
              <a:t>. situaci ke dni </a:t>
            </a:r>
            <a:r>
              <a:rPr lang="cs-CZ" dirty="0" err="1"/>
              <a:t>prohl</a:t>
            </a:r>
            <a:r>
              <a:rPr lang="cs-CZ" dirty="0"/>
              <a:t>. K (sestavuje </a:t>
            </a:r>
            <a:r>
              <a:rPr lang="cs-CZ" dirty="0" err="1"/>
              <a:t>InsSpr</a:t>
            </a:r>
            <a:r>
              <a:rPr lang="cs-CZ" dirty="0"/>
              <a:t>) – 10 dnů před SV svolané po </a:t>
            </a:r>
            <a:r>
              <a:rPr lang="cs-CZ" dirty="0" err="1"/>
              <a:t>prohl</a:t>
            </a:r>
            <a:r>
              <a:rPr lang="cs-CZ" dirty="0"/>
              <a:t>. 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Rozhodnutí o poskytnutí plnění z MP </a:t>
            </a:r>
            <a:r>
              <a:rPr lang="cs-CZ" dirty="0" err="1"/>
              <a:t>Du</a:t>
            </a:r>
            <a:r>
              <a:rPr lang="cs-CZ" dirty="0"/>
              <a:t>/FO a jeho rodině (§282)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4378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23DE6-301D-4C36-9774-A16C10E5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Zpeněžení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F5076-7444-477E-8D2D-93F11128C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PM R o prohlášení K + 1. SV (výjimka 283/2)</a:t>
            </a:r>
          </a:p>
          <a:p>
            <a:r>
              <a:rPr lang="cs-CZ" dirty="0"/>
              <a:t>Povinnost transparentnosti a doložení písemností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b="1" dirty="0"/>
              <a:t>Předkupní právo:</a:t>
            </a:r>
          </a:p>
          <a:p>
            <a:r>
              <a:rPr lang="cs-CZ" dirty="0"/>
              <a:t>- speciální úprava: pozemní část veřejného přístavu</a:t>
            </a:r>
          </a:p>
          <a:p>
            <a:r>
              <a:rPr lang="cs-CZ" dirty="0"/>
              <a:t>- zákonná/smluvní předkupní práva – nová úprava (§284)</a:t>
            </a:r>
          </a:p>
          <a:p>
            <a:r>
              <a:rPr lang="cs-CZ" b="1" dirty="0"/>
              <a:t>Účinky zpeněžení:</a:t>
            </a:r>
          </a:p>
          <a:p>
            <a:pPr marL="0" indent="0">
              <a:buNone/>
            </a:pPr>
            <a:r>
              <a:rPr lang="cs-CZ" dirty="0"/>
              <a:t>- zanikají účinky nařízení VR,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exe</a:t>
            </a:r>
            <a:r>
              <a:rPr lang="cs-CZ" dirty="0"/>
              <a:t>. příkazů</a:t>
            </a:r>
          </a:p>
          <a:p>
            <a:pPr marL="0" indent="0">
              <a:buNone/>
            </a:pPr>
            <a:r>
              <a:rPr lang="cs-CZ" dirty="0"/>
              <a:t>- zanikají všechny právní závady (vč. závad zapsaných do </a:t>
            </a:r>
            <a:r>
              <a:rPr lang="cs-CZ" dirty="0" err="1"/>
              <a:t>veř.seznamu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- povinnost vyklizení pro D</a:t>
            </a:r>
          </a:p>
          <a:p>
            <a:pPr marL="0" indent="0">
              <a:buNone/>
            </a:pPr>
            <a:r>
              <a:rPr lang="cs-CZ" dirty="0"/>
              <a:t>- nezanikají služebnosti a reálná břemena</a:t>
            </a:r>
          </a:p>
        </p:txBody>
      </p:sp>
    </p:spTree>
    <p:extLst>
      <p:ext uri="{BB962C8B-B14F-4D97-AF65-F5344CB8AC3E}">
        <p14:creationId xmlns:p14="http://schemas.microsoft.com/office/powerpoint/2010/main" val="36961811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C4FF3-3BFF-4CBB-AD58-9A6CE6A1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zpeněžení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19E9F-8B31-4367-9DCC-8946DE33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VD 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prodej podle OSŘ o VR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prodej mimo dražbu </a:t>
            </a:r>
            <a:r>
              <a:rPr lang="cs-CZ" dirty="0"/>
              <a:t>(možnost napadnout smlouvu do 3 </a:t>
            </a:r>
            <a:r>
              <a:rPr lang="cs-CZ" dirty="0" err="1"/>
              <a:t>měs</a:t>
            </a:r>
            <a:r>
              <a:rPr lang="cs-CZ" dirty="0"/>
              <a:t>. po zveřejnění smlouvy)</a:t>
            </a:r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b="1" dirty="0"/>
              <a:t>prodej soudním exekutorem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b="1" dirty="0"/>
              <a:t>zpeněžení podniku jednou smlouvou</a:t>
            </a:r>
          </a:p>
          <a:p>
            <a:r>
              <a:rPr lang="cs-CZ" dirty="0"/>
              <a:t>Zpeněžení majetku zajištěných věřitelů (podmínky § 293)</a:t>
            </a:r>
          </a:p>
          <a:p>
            <a:r>
              <a:rPr lang="cs-CZ" dirty="0"/>
              <a:t>Souhlas VV,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dirty="0"/>
              <a:t>Zákaz nabývání majetku z MP (§ 295)</a:t>
            </a:r>
          </a:p>
        </p:txBody>
      </p:sp>
    </p:spTree>
    <p:extLst>
      <p:ext uri="{BB962C8B-B14F-4D97-AF65-F5344CB8AC3E}">
        <p14:creationId xmlns:p14="http://schemas.microsoft.com/office/powerpoint/2010/main" val="8742994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B07BA-9653-4520-AEB0-AB472C94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5084-F574-40DB-BF12-E4A05DEAE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Pohledávky § 168,169</a:t>
            </a:r>
          </a:p>
          <a:p>
            <a:r>
              <a:rPr lang="cs-CZ" dirty="0"/>
              <a:t>Po ukončení provozu podniku výtěžek zpeněžení nesmí být použit k podnikatelské činnosti</a:t>
            </a:r>
          </a:p>
          <a:p>
            <a:r>
              <a:rPr lang="cs-CZ" b="1" dirty="0"/>
              <a:t>Pravidla při nedostatku krytí pohledávek a závazků I. :</a:t>
            </a:r>
          </a:p>
          <a:p>
            <a:r>
              <a:rPr lang="cs-CZ" dirty="0"/>
              <a:t>1) odměna a výdaje </a:t>
            </a:r>
            <a:r>
              <a:rPr lang="cs-CZ" dirty="0" err="1"/>
              <a:t>InsSpr</a:t>
            </a:r>
            <a:r>
              <a:rPr lang="cs-CZ" dirty="0"/>
              <a:t>,</a:t>
            </a:r>
          </a:p>
          <a:p>
            <a:r>
              <a:rPr lang="cs-CZ" dirty="0"/>
              <a:t>2) 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</a:p>
          <a:p>
            <a:r>
              <a:rPr lang="cs-CZ" dirty="0"/>
              <a:t>3) pohledávky z úvěrového financování a nákladů spojených s udržováním a správou MP…………..</a:t>
            </a:r>
            <a:r>
              <a:rPr lang="cs-CZ" b="1" dirty="0"/>
              <a:t>záloha na náklady </a:t>
            </a:r>
            <a:r>
              <a:rPr lang="cs-CZ" b="1" dirty="0" err="1"/>
              <a:t>InsŘ</a:t>
            </a:r>
            <a:r>
              <a:rPr lang="cs-CZ" b="1" dirty="0"/>
              <a:t> + záloha poskytnutá VV</a:t>
            </a:r>
          </a:p>
        </p:txBody>
      </p:sp>
    </p:spTree>
    <p:extLst>
      <p:ext uri="{BB962C8B-B14F-4D97-AF65-F5344CB8AC3E}">
        <p14:creationId xmlns:p14="http://schemas.microsoft.com/office/powerpoint/2010/main" val="35368835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914FF-64BC-4EB0-A1D1-25A89010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68A44-9B51-4F77-9C63-F0C53567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Pravidla při nedostatku krytí pohledávek a závazků II. :</a:t>
            </a:r>
          </a:p>
          <a:p>
            <a:r>
              <a:rPr lang="cs-CZ" dirty="0"/>
              <a:t>1) pohledávky za MP, na roveň MP</a:t>
            </a:r>
          </a:p>
          <a:p>
            <a:r>
              <a:rPr lang="cs-CZ" dirty="0"/>
              <a:t>2) zajištěné pohledávky…..uspokojí se kdykoli před R, pokud výtěžek zpeněžení nestačí na všechny pohledávky ad1) a ad2), pak….</a:t>
            </a:r>
          </a:p>
          <a:p>
            <a:r>
              <a:rPr lang="cs-CZ" b="1" dirty="0"/>
              <a:t>Pravidla při nedostatku krytí pohledávek a závazků III. :</a:t>
            </a:r>
          </a:p>
          <a:p>
            <a:r>
              <a:rPr lang="cs-CZ" dirty="0"/>
              <a:t>1) odměna a výdaje </a:t>
            </a:r>
            <a:r>
              <a:rPr lang="cs-CZ" dirty="0" err="1"/>
              <a:t>InsSpr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r>
              <a:rPr lang="cs-CZ" dirty="0"/>
              <a:t>2) 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r>
              <a:rPr lang="cs-CZ" dirty="0"/>
              <a:t>3) pohledávky z úvěrového financování, </a:t>
            </a:r>
            <a:r>
              <a:rPr lang="cs-CZ" i="1" dirty="0"/>
              <a:t>poté poměrně</a:t>
            </a:r>
          </a:p>
          <a:p>
            <a:r>
              <a:rPr lang="cs-CZ" dirty="0"/>
              <a:t>4) náklady spojené s udržováním a správou MP, PP pohledávky </a:t>
            </a:r>
            <a:r>
              <a:rPr lang="cs-CZ" dirty="0" err="1"/>
              <a:t>zamců</a:t>
            </a:r>
            <a:r>
              <a:rPr lang="cs-CZ" dirty="0"/>
              <a:t> po </a:t>
            </a:r>
            <a:r>
              <a:rPr lang="cs-CZ" dirty="0" err="1"/>
              <a:t>RoÚ</a:t>
            </a:r>
            <a:r>
              <a:rPr lang="cs-CZ" dirty="0"/>
              <a:t>, </a:t>
            </a:r>
            <a:r>
              <a:rPr lang="cs-CZ" i="1" dirty="0"/>
              <a:t>a poté</a:t>
            </a:r>
          </a:p>
          <a:p>
            <a:r>
              <a:rPr lang="cs-CZ" dirty="0"/>
              <a:t>5) pohledávky na výživném ze zákona </a:t>
            </a:r>
            <a:r>
              <a:rPr lang="cs-CZ" i="1" dirty="0"/>
              <a:t>a poté</a:t>
            </a:r>
          </a:p>
          <a:p>
            <a:r>
              <a:rPr lang="cs-CZ" dirty="0"/>
              <a:t>6) pohledávky V na NŠ způsobené na zdraví…</a:t>
            </a:r>
            <a:r>
              <a:rPr lang="cs-CZ" i="1" dirty="0"/>
              <a:t>ostatní pohledávky se uspokojí poměrně</a:t>
            </a:r>
          </a:p>
        </p:txBody>
      </p:sp>
    </p:spTree>
    <p:extLst>
      <p:ext uri="{BB962C8B-B14F-4D97-AF65-F5344CB8AC3E}">
        <p14:creationId xmlns:p14="http://schemas.microsoft.com/office/powerpoint/2010/main" val="20256705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C80CF-8F01-4C68-B148-5486890F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zajištěných 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DB1CF7-5028-4DDD-9678-6AEBA1CBF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Pohledávky uspokojeny z výtěžku zpeněžení věci, práva nebo pohledávky, jimiž byla zajištěna</a:t>
            </a:r>
          </a:p>
          <a:p>
            <a:r>
              <a:rPr lang="cs-CZ" b="1" dirty="0"/>
              <a:t>Výtěžek zpeněžení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- náklady na správu – max 4% z výtěžku</a:t>
            </a:r>
          </a:p>
          <a:p>
            <a:pPr marL="0" indent="0">
              <a:buNone/>
            </a:pPr>
            <a:r>
              <a:rPr lang="cs-CZ" dirty="0"/>
              <a:t>- náklady na zpeněžení – max 5% z výtěžku</a:t>
            </a:r>
          </a:p>
          <a:p>
            <a:pPr marL="0" indent="0">
              <a:buNone/>
            </a:pPr>
            <a:r>
              <a:rPr lang="cs-CZ" dirty="0"/>
              <a:t>- odměna </a:t>
            </a:r>
            <a:r>
              <a:rPr lang="cs-CZ" dirty="0" err="1"/>
              <a:t>InsSpr</a:t>
            </a:r>
            <a:r>
              <a:rPr lang="cs-CZ" dirty="0"/>
              <a:t> – dle vyhlášky č. 313/2007 Sb.</a:t>
            </a:r>
          </a:p>
          <a:p>
            <a:pPr marL="0" indent="0">
              <a:buNone/>
            </a:pPr>
            <a:r>
              <a:rPr lang="cs-CZ" dirty="0"/>
              <a:t>- 1/10 výtěžku při zpeněžení jednotky v domě za podmínek § 298/8</a:t>
            </a:r>
          </a:p>
          <a:p>
            <a:endParaRPr lang="cs-CZ" dirty="0"/>
          </a:p>
          <a:p>
            <a:r>
              <a:rPr lang="cs-CZ" dirty="0"/>
              <a:t>Informační povinnost </a:t>
            </a:r>
            <a:r>
              <a:rPr lang="cs-CZ" dirty="0" err="1"/>
              <a:t>InsSpr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2205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667F2-82D6-4112-88FB-10A55C07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Konečná zpráva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FBBF8-27A1-46FD-977C-F861B471F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Podává se po zpeněžení MP, lze i pokud nejsou ukončeny </a:t>
            </a:r>
            <a:r>
              <a:rPr lang="cs-CZ" dirty="0" err="1"/>
              <a:t>IncSpory</a:t>
            </a:r>
            <a:r>
              <a:rPr lang="cs-CZ" dirty="0"/>
              <a:t> nebo se nepodařilo zpeněžit majetek v MP</a:t>
            </a:r>
          </a:p>
          <a:p>
            <a:r>
              <a:rPr lang="cs-CZ" dirty="0"/>
              <a:t>Formulář dle prováděcího předpisu (</a:t>
            </a:r>
            <a:r>
              <a:rPr lang="cs-CZ" dirty="0" err="1"/>
              <a:t>vyhl</a:t>
            </a:r>
            <a:r>
              <a:rPr lang="cs-CZ" dirty="0"/>
              <a:t>.  191/2017 Sb., -§ 1 </a:t>
            </a:r>
            <a:r>
              <a:rPr lang="cs-CZ" dirty="0" err="1"/>
              <a:t>písm.h</a:t>
            </a:r>
            <a:r>
              <a:rPr lang="cs-CZ" dirty="0"/>
              <a:t>/,§ 13)</a:t>
            </a:r>
          </a:p>
          <a:p>
            <a:r>
              <a:rPr lang="cs-CZ" dirty="0"/>
              <a:t>Vyúčtování odměny a výdajů (§ 303)</a:t>
            </a:r>
          </a:p>
          <a:p>
            <a:r>
              <a:rPr lang="cs-CZ" dirty="0"/>
              <a:t>Zveřejnění, vyhláška, námitky do 15 dnů, jednání o KZ a </a:t>
            </a:r>
            <a:r>
              <a:rPr lang="cs-CZ" dirty="0" err="1"/>
              <a:t>InsSoud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1) schválí KZ + odměnu a výdaje</a:t>
            </a:r>
          </a:p>
          <a:p>
            <a:pPr marL="0" indent="0">
              <a:buNone/>
            </a:pPr>
            <a:r>
              <a:rPr lang="cs-CZ" dirty="0"/>
              <a:t>2) nařídí doplnění, změnu</a:t>
            </a:r>
          </a:p>
          <a:p>
            <a:pPr marL="0" indent="0">
              <a:buNone/>
            </a:pPr>
            <a:r>
              <a:rPr lang="cs-CZ" dirty="0"/>
              <a:t>3) odmítne a uloží předložení nové KZ ve stanovené lhůtě</a:t>
            </a:r>
          </a:p>
          <a:p>
            <a:r>
              <a:rPr lang="cs-CZ" b="1" dirty="0"/>
              <a:t>ODVOLÁNÍ </a:t>
            </a:r>
            <a:r>
              <a:rPr lang="cs-CZ" dirty="0"/>
              <a:t>do R o KZ: </a:t>
            </a:r>
            <a:r>
              <a:rPr lang="cs-CZ" dirty="0" err="1"/>
              <a:t>InsSpr</a:t>
            </a:r>
            <a:r>
              <a:rPr lang="cs-CZ" dirty="0"/>
              <a:t>, D, V, jejichž námitkám nebylo vyhověno</a:t>
            </a:r>
          </a:p>
        </p:txBody>
      </p:sp>
    </p:spTree>
    <p:extLst>
      <p:ext uri="{BB962C8B-B14F-4D97-AF65-F5344CB8AC3E}">
        <p14:creationId xmlns:p14="http://schemas.microsoft.com/office/powerpoint/2010/main" val="7295067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790B2-F81F-4314-9478-51B2D7F6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19CB2-0AFC-48AD-9EAE-935B1918F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PM rozhodnutí o schválení KZ – návrh na R (poměrná výplata)</a:t>
            </a:r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D, V – mohou podat odvolání</a:t>
            </a:r>
          </a:p>
          <a:p>
            <a:r>
              <a:rPr lang="cs-CZ" dirty="0"/>
              <a:t>Lhůta ke splnění: max 2 měsíc po PM usnesení</a:t>
            </a:r>
          </a:p>
          <a:p>
            <a:r>
              <a:rPr lang="cs-CZ" dirty="0"/>
              <a:t>Částečný rozvrh (§ 301) – odvolání není přípustné</a:t>
            </a:r>
          </a:p>
        </p:txBody>
      </p:sp>
    </p:spTree>
    <p:extLst>
      <p:ext uri="{BB962C8B-B14F-4D97-AF65-F5344CB8AC3E}">
        <p14:creationId xmlns:p14="http://schemas.microsoft.com/office/powerpoint/2010/main" val="6784247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600F5-FF5A-44DD-B4BA-F042F13B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F0683-B390-4E0D-B3E6-7D448555D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/>
              <a:t>není osvědčen úpadek </a:t>
            </a:r>
            <a:r>
              <a:rPr lang="cs-CZ" dirty="0"/>
              <a:t>Da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/>
              <a:t>není přihlášený V a pohledávky dle § 168,169 jsou uspokojeny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 err="1"/>
              <a:t>InsSpr</a:t>
            </a:r>
            <a:r>
              <a:rPr lang="cs-CZ" b="1" dirty="0"/>
              <a:t> sdělí, že splnil R usnesení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/>
              <a:t>majetek Da je pro uspokojení V zcela nedostačující 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/>
              <a:t>na návrh D + souhlas všech V </a:t>
            </a:r>
            <a:r>
              <a:rPr lang="cs-CZ" dirty="0"/>
              <a:t>(ověřené podpisy)</a:t>
            </a:r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 do vlastních rukou</a:t>
            </a:r>
          </a:p>
          <a:p>
            <a:r>
              <a:rPr lang="cs-CZ" dirty="0"/>
              <a:t>ODVOLÁNÍ: </a:t>
            </a:r>
            <a:r>
              <a:rPr lang="cs-CZ" dirty="0" err="1"/>
              <a:t>InsSpr</a:t>
            </a:r>
            <a:r>
              <a:rPr lang="cs-CZ" dirty="0"/>
              <a:t>, V</a:t>
            </a:r>
          </a:p>
          <a:p>
            <a:r>
              <a:rPr lang="cs-CZ" dirty="0"/>
              <a:t>K se ruší PM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9189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4EF15-42C7-4D50-BE4C-961D22303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4F663-DA43-4349-BA69-61CE0F47F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zanikají účinky prohlášení K</a:t>
            </a:r>
          </a:p>
          <a:p>
            <a:pPr marL="0" indent="0">
              <a:buNone/>
            </a:pPr>
            <a:r>
              <a:rPr lang="cs-CZ" dirty="0"/>
              <a:t>- obnovení jednání statutárních orgánů u D-PO</a:t>
            </a:r>
          </a:p>
          <a:p>
            <a:pPr marL="0" indent="0">
              <a:buNone/>
            </a:pPr>
            <a:r>
              <a:rPr lang="cs-CZ" dirty="0"/>
              <a:t>- u zrušení K dle § 308/1d – výmaz D z </a:t>
            </a:r>
            <a:r>
              <a:rPr lang="cs-CZ" dirty="0" err="1"/>
              <a:t>ObchRej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upravený seznam pohledávek – podklad pro VR - pohledávky nepopřené Dem v neuspokojené části – lhůta 10 let</a:t>
            </a:r>
          </a:p>
          <a:p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po zrušení K:</a:t>
            </a:r>
          </a:p>
          <a:p>
            <a:pPr>
              <a:buFontTx/>
              <a:buChar char="-"/>
            </a:pPr>
            <a:r>
              <a:rPr lang="cs-CZ" dirty="0"/>
              <a:t>ke dni zrušení K uzavře účetní knihy, závěrka, daňové povinnosti, účetní záznamy------zproštění </a:t>
            </a:r>
            <a:r>
              <a:rPr lang="cs-CZ" dirty="0" err="1"/>
              <a:t>fce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Zjednodušený průběh K: </a:t>
            </a:r>
            <a:r>
              <a:rPr lang="cs-CZ" b="1" dirty="0"/>
              <a:t>nepatrný K</a:t>
            </a:r>
            <a:r>
              <a:rPr lang="cs-CZ" dirty="0"/>
              <a:t> (§314) pro FO-nepodnikatele, nebo podnikatele s obratem do 2 mil. + méně než 50 věřitelů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81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Procesní subjekty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§ 9 - § 70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9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646124B-EC99-4A88-962E-544AB719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Procesní subjekty I. -      Účastníci řízení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obecně (§9 </a:t>
            </a:r>
            <a:r>
              <a:rPr lang="cs-CZ" dirty="0" err="1">
                <a:solidFill>
                  <a:srgbClr val="FF0000"/>
                </a:solidFill>
              </a:rPr>
              <a:t>InsZ</a:t>
            </a:r>
            <a:r>
              <a:rPr lang="cs-CZ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D3D73D-ECA2-418F-86EA-9BB747B275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1) </a:t>
            </a:r>
            <a:r>
              <a:rPr lang="cs-CZ" b="1" dirty="0" err="1"/>
              <a:t>InsS</a:t>
            </a:r>
            <a:r>
              <a:rPr lang="cs-CZ" dirty="0"/>
              <a:t> : rozhodovací a dohledová </a:t>
            </a:r>
            <a:r>
              <a:rPr lang="cs-CZ" dirty="0" err="1"/>
              <a:t>činnnost</a:t>
            </a:r>
            <a:endParaRPr lang="cs-CZ" dirty="0"/>
          </a:p>
          <a:p>
            <a:r>
              <a:rPr lang="cs-CZ" dirty="0"/>
              <a:t>2) </a:t>
            </a:r>
            <a:r>
              <a:rPr lang="cs-CZ" b="1" dirty="0"/>
              <a:t>D</a:t>
            </a:r>
          </a:p>
          <a:p>
            <a:r>
              <a:rPr lang="cs-CZ" dirty="0"/>
              <a:t>3) </a:t>
            </a:r>
            <a:r>
              <a:rPr lang="cs-CZ" b="1" dirty="0"/>
              <a:t>V uplatňující práva proti D</a:t>
            </a:r>
          </a:p>
          <a:p>
            <a:r>
              <a:rPr lang="cs-CZ" dirty="0"/>
              <a:t>4) </a:t>
            </a:r>
            <a:r>
              <a:rPr lang="cs-CZ" b="1" dirty="0" err="1"/>
              <a:t>InsSpr</a:t>
            </a:r>
            <a:r>
              <a:rPr lang="cs-CZ" dirty="0"/>
              <a:t> + další správce</a:t>
            </a:r>
          </a:p>
          <a:p>
            <a:r>
              <a:rPr lang="cs-CZ" dirty="0"/>
              <a:t>5) </a:t>
            </a:r>
            <a:r>
              <a:rPr lang="cs-CZ" b="1" dirty="0"/>
              <a:t>SZ</a:t>
            </a:r>
            <a:r>
              <a:rPr lang="cs-CZ" dirty="0"/>
              <a:t> po vstupu do </a:t>
            </a:r>
            <a:r>
              <a:rPr lang="cs-CZ" dirty="0" err="1"/>
              <a:t>InsŘ</a:t>
            </a:r>
            <a:r>
              <a:rPr lang="cs-CZ" dirty="0"/>
              <a:t> (viz § 7c)</a:t>
            </a:r>
          </a:p>
          <a:p>
            <a:r>
              <a:rPr lang="cs-CZ" dirty="0"/>
              <a:t>6) </a:t>
            </a:r>
            <a:r>
              <a:rPr lang="cs-CZ" b="1" dirty="0"/>
              <a:t>Likvidátor 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9E1A33-B247-426A-A8E0-BCB5388D03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1) </a:t>
            </a:r>
            <a:r>
              <a:rPr lang="cs-CZ" b="1" dirty="0"/>
              <a:t>D</a:t>
            </a:r>
          </a:p>
          <a:p>
            <a:r>
              <a:rPr lang="cs-CZ" dirty="0"/>
              <a:t>2) </a:t>
            </a:r>
            <a:r>
              <a:rPr lang="cs-CZ" b="1" dirty="0"/>
              <a:t>V uplatňující práva proti D </a:t>
            </a:r>
            <a:r>
              <a:rPr lang="cs-CZ" dirty="0"/>
              <a:t>(§14, §15 nepřihlášení V)</a:t>
            </a:r>
          </a:p>
          <a:p>
            <a:pPr marL="0" indent="0">
              <a:buNone/>
            </a:pPr>
            <a:r>
              <a:rPr lang="cs-CZ" b="1" dirty="0"/>
              <a:t>Incidenční spory (§16):</a:t>
            </a:r>
          </a:p>
          <a:p>
            <a:r>
              <a:rPr lang="cs-CZ" b="1" dirty="0"/>
              <a:t>1) Žalobce</a:t>
            </a:r>
          </a:p>
          <a:p>
            <a:r>
              <a:rPr lang="cs-CZ" b="1" dirty="0"/>
              <a:t>2) Žalovaný </a:t>
            </a:r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dirty="0">
                <a:solidFill>
                  <a:srgbClr val="FF0000"/>
                </a:solidFill>
              </a:rPr>
              <a:t>Vedlejší účastenství </a:t>
            </a:r>
            <a:r>
              <a:rPr lang="cs-CZ" dirty="0"/>
              <a:t>přípustné pouze v incidentech (§16/6 </a:t>
            </a:r>
            <a:r>
              <a:rPr lang="cs-CZ" dirty="0" err="1"/>
              <a:t>InsZ</a:t>
            </a:r>
            <a:r>
              <a:rPr lang="cs-CZ" dirty="0"/>
              <a:t> x §93 OSŘ), v </a:t>
            </a:r>
            <a:r>
              <a:rPr lang="cs-CZ" dirty="0" err="1"/>
              <a:t>InsŘ</a:t>
            </a:r>
            <a:r>
              <a:rPr lang="cs-CZ" dirty="0"/>
              <a:t> </a:t>
            </a:r>
            <a:r>
              <a:rPr lang="cs-CZ" b="1" dirty="0"/>
              <a:t>NE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dirty="0">
                <a:solidFill>
                  <a:srgbClr val="FF0000"/>
                </a:solidFill>
              </a:rPr>
              <a:t>Vstup do řízení </a:t>
            </a:r>
            <a:r>
              <a:rPr lang="cs-CZ" dirty="0"/>
              <a:t>(§92/1 OSŘ), záměna účastníka (§92/1 OSŘ) </a:t>
            </a:r>
            <a:r>
              <a:rPr lang="cs-CZ" b="1" dirty="0"/>
              <a:t>NE!</a:t>
            </a:r>
            <a:r>
              <a:rPr lang="cs-CZ" dirty="0"/>
              <a:t> - §17 </a:t>
            </a:r>
            <a:r>
              <a:rPr lang="cs-CZ" dirty="0" err="1"/>
              <a:t>InsZ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dirty="0">
                <a:solidFill>
                  <a:srgbClr val="FF0000"/>
                </a:solidFill>
              </a:rPr>
              <a:t>Převod a přechod pohledávky </a:t>
            </a:r>
            <a:r>
              <a:rPr lang="cs-CZ" dirty="0"/>
              <a:t>(§18 </a:t>
            </a:r>
            <a:r>
              <a:rPr lang="cs-CZ" dirty="0" err="1"/>
              <a:t>InsZ</a:t>
            </a:r>
            <a:r>
              <a:rPr lang="cs-CZ" dirty="0"/>
              <a:t> speciální úprava + zvláštní náležitosti formální + „kontumační“ postup (proti obecné §107a OSŘ)</a:t>
            </a:r>
          </a:p>
          <a:p>
            <a:pPr marL="0" indent="0">
              <a:buNone/>
            </a:pPr>
            <a:r>
              <a:rPr lang="cs-CZ" dirty="0"/>
              <a:t>+ zvláštní způsob osvědčení při přihlášení postoupené pohledávky§177/2-7 </a:t>
            </a:r>
            <a:r>
              <a:rPr lang="cs-CZ" dirty="0" err="1"/>
              <a:t>InsZ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+ zastoupení účastníků </a:t>
            </a:r>
            <a:r>
              <a:rPr lang="cs-CZ" b="1" dirty="0"/>
              <a:t>ANO! </a:t>
            </a:r>
            <a:r>
              <a:rPr lang="cs-CZ" dirty="0"/>
              <a:t>- OSŘ</a:t>
            </a:r>
          </a:p>
        </p:txBody>
      </p:sp>
    </p:spTree>
    <p:extLst>
      <p:ext uri="{BB962C8B-B14F-4D97-AF65-F5344CB8AC3E}">
        <p14:creationId xmlns:p14="http://schemas.microsoft.com/office/powerpoint/2010/main" val="182160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CDACF-3DCB-4CC8-977A-F9BAB19E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Procesní subjekty II. - Insolvenční správce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C1AD7-0B23-4E6C-AB2C-6063348901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Zákon číslo 312/2006 Sb. o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b="1" dirty="0"/>
              <a:t>Seznam:</a:t>
            </a:r>
          </a:p>
          <a:p>
            <a:pPr marL="514350" indent="-514350">
              <a:buAutoNum type="arabicParenR"/>
            </a:pPr>
            <a:r>
              <a:rPr lang="cs-CZ" dirty="0"/>
              <a:t>FO se (zvláštním) povolením k činnosti + § 40/1 </a:t>
            </a:r>
            <a:r>
              <a:rPr lang="cs-CZ" dirty="0" err="1"/>
              <a:t>InsZ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PO (v.o.s.) se (zvláštním) povolením k činnosti + § 40/1, § 24/2 </a:t>
            </a:r>
            <a:r>
              <a:rPr lang="cs-CZ" dirty="0" err="1"/>
              <a:t>InsZ</a:t>
            </a:r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Hostující </a:t>
            </a:r>
            <a:r>
              <a:rPr lang="cs-CZ" dirty="0" err="1"/>
              <a:t>InsSpr</a:t>
            </a:r>
            <a:r>
              <a:rPr lang="cs-CZ" dirty="0"/>
              <a:t> (příslušník státu EU a EHS – FO, „v.o.s.“) </a:t>
            </a:r>
          </a:p>
          <a:p>
            <a:pPr marL="0" indent="0">
              <a:buNone/>
            </a:pPr>
            <a:r>
              <a:rPr lang="cs-CZ" b="1" dirty="0"/>
              <a:t>DRUHY:</a:t>
            </a:r>
          </a:p>
          <a:p>
            <a:pPr>
              <a:buFontTx/>
              <a:buChar char="-"/>
            </a:pPr>
            <a:r>
              <a:rPr lang="cs-CZ" b="1" dirty="0"/>
              <a:t>Předběžný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(§27) -před </a:t>
            </a:r>
            <a:r>
              <a:rPr lang="cs-CZ" dirty="0" err="1"/>
              <a:t>RoÚ</a:t>
            </a:r>
            <a:r>
              <a:rPr lang="cs-CZ" dirty="0"/>
              <a:t>, soudem určený rozsah činnosti</a:t>
            </a:r>
          </a:p>
          <a:p>
            <a:pPr>
              <a:buFontTx/>
              <a:buChar char="-"/>
            </a:pPr>
            <a:r>
              <a:rPr lang="cs-CZ" b="1" dirty="0"/>
              <a:t>Zástupce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(§33)</a:t>
            </a:r>
          </a:p>
          <a:p>
            <a:pPr>
              <a:buFontTx/>
              <a:buChar char="-"/>
            </a:pPr>
            <a:r>
              <a:rPr lang="cs-CZ" b="1" dirty="0"/>
              <a:t>Oddělený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 (§34)</a:t>
            </a:r>
          </a:p>
          <a:p>
            <a:pPr>
              <a:buFontTx/>
              <a:buChar char="-"/>
            </a:pPr>
            <a:r>
              <a:rPr lang="cs-CZ" b="1" dirty="0"/>
              <a:t>Zvláštní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 35)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5D521E-4BC5-481A-A457-8B1999309D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Základní předpoklad: nepodjatost, jinak vyloučení</a:t>
            </a:r>
          </a:p>
          <a:p>
            <a:r>
              <a:rPr lang="cs-CZ" b="1" dirty="0"/>
              <a:t>Určení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cs-CZ" dirty="0"/>
              <a:t> dle pravidel §25, odvolání jen dle §26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b="1" dirty="0"/>
              <a:t>Odvolání </a:t>
            </a:r>
            <a:r>
              <a:rPr lang="cs-CZ" dirty="0" err="1"/>
              <a:t>InsSpr</a:t>
            </a:r>
            <a:r>
              <a:rPr lang="cs-CZ" dirty="0"/>
              <a:t> §31, ne sankční + §31/3 úvahové, §31/4 povinné</a:t>
            </a:r>
          </a:p>
          <a:p>
            <a:r>
              <a:rPr lang="cs-CZ" b="1" dirty="0"/>
              <a:t>Zproštění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§32 sankční</a:t>
            </a:r>
          </a:p>
        </p:txBody>
      </p:sp>
    </p:spTree>
    <p:extLst>
      <p:ext uri="{BB962C8B-B14F-4D97-AF65-F5344CB8AC3E}">
        <p14:creationId xmlns:p14="http://schemas.microsoft.com/office/powerpoint/2010/main" val="218544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18263-E4C3-4273-B51E-E5808CC4B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Procesní subjekty III.  - Věřitelské orgány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D258-9B08-4A81-867D-4C594CE19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Schůze věřitelů </a:t>
            </a:r>
            <a:r>
              <a:rPr lang="cs-CZ" dirty="0"/>
              <a:t>(SV):</a:t>
            </a:r>
          </a:p>
          <a:p>
            <a:pPr marL="0" indent="0">
              <a:buNone/>
            </a:pPr>
            <a:r>
              <a:rPr lang="cs-CZ" dirty="0"/>
              <a:t>- volba a odvolání členů VV (</a:t>
            </a:r>
            <a:r>
              <a:rPr lang="cs-CZ" dirty="0" err="1"/>
              <a:t>náhr</a:t>
            </a:r>
            <a:r>
              <a:rPr lang="cs-CZ" dirty="0"/>
              <a:t>.) a zástupce V, doplňující volba §65/2 </a:t>
            </a:r>
            <a:r>
              <a:rPr lang="cs-CZ" dirty="0" err="1"/>
              <a:t>InsZ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zda ponechá ve </a:t>
            </a:r>
            <a:r>
              <a:rPr lang="cs-CZ" dirty="0" err="1"/>
              <a:t>fci</a:t>
            </a:r>
            <a:r>
              <a:rPr lang="cs-CZ" dirty="0"/>
              <a:t> prozatímní VV</a:t>
            </a:r>
          </a:p>
          <a:p>
            <a:pPr marL="0" indent="0">
              <a:buNone/>
            </a:pPr>
            <a:r>
              <a:rPr lang="cs-CZ" dirty="0"/>
              <a:t>- vyhrazená rozhodnutí  (2/3 přítomných hlasů na SV</a:t>
            </a:r>
          </a:p>
          <a:p>
            <a:r>
              <a:rPr lang="cs-CZ" dirty="0"/>
              <a:t>Svolá a řídí </a:t>
            </a:r>
            <a:r>
              <a:rPr lang="cs-CZ" dirty="0" err="1"/>
              <a:t>InsS</a:t>
            </a:r>
            <a:r>
              <a:rPr lang="cs-CZ" dirty="0"/>
              <a:t>  VYHLÁŠKOU (návrh </a:t>
            </a:r>
            <a:r>
              <a:rPr lang="cs-CZ" dirty="0" err="1"/>
              <a:t>InsS</a:t>
            </a:r>
            <a:r>
              <a:rPr lang="cs-CZ" dirty="0"/>
              <a:t>, </a:t>
            </a:r>
            <a:r>
              <a:rPr lang="cs-CZ" dirty="0" err="1"/>
              <a:t>InsSpr</a:t>
            </a:r>
            <a:r>
              <a:rPr lang="cs-CZ" dirty="0"/>
              <a:t>, VV, alespoň 2 Věř 1/10 </a:t>
            </a:r>
            <a:r>
              <a:rPr lang="cs-CZ" dirty="0" err="1"/>
              <a:t>PřihlPohl</a:t>
            </a:r>
            <a:r>
              <a:rPr lang="cs-CZ" dirty="0"/>
              <a:t> nebo v </a:t>
            </a:r>
            <a:r>
              <a:rPr lang="cs-CZ" dirty="0" err="1"/>
              <a:t>Oddl</a:t>
            </a:r>
            <a:r>
              <a:rPr lang="cs-CZ" dirty="0"/>
              <a:t> nadpoloviční většina) max do 30 ti dnů </a:t>
            </a:r>
          </a:p>
          <a:p>
            <a:r>
              <a:rPr lang="cs-CZ" b="1" dirty="0"/>
              <a:t>Hlasovací právo na SV</a:t>
            </a:r>
            <a:r>
              <a:rPr lang="cs-CZ" dirty="0"/>
              <a:t>: prostá většina přítomných počítaná podle výše pohledávek, NE ! 168, §169, §170, §172  a V s pohledávkou vázanou na podmínku, dokud není splněna +V s popřenou pohledávkou… </a:t>
            </a:r>
          </a:p>
          <a:p>
            <a:r>
              <a:rPr lang="cs-CZ" dirty="0"/>
              <a:t>Jak může hlasovací právo získat?</a:t>
            </a:r>
          </a:p>
          <a:p>
            <a:pPr marL="514350" indent="-514350">
              <a:buAutoNum type="arabicParenR"/>
            </a:pPr>
            <a:r>
              <a:rPr lang="cs-CZ" dirty="0"/>
              <a:t>usnesení SV, pokud nepřizná…na návrh V 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cs-CZ" dirty="0"/>
              <a:t>rozhodne </a:t>
            </a:r>
            <a:r>
              <a:rPr lang="cs-CZ" dirty="0" err="1"/>
              <a:t>InsS</a:t>
            </a:r>
            <a:r>
              <a:rPr lang="cs-CZ" dirty="0"/>
              <a:t> dle 52/2 </a:t>
            </a:r>
            <a:r>
              <a:rPr lang="cs-CZ" dirty="0" err="1"/>
              <a:t>InsZ</a:t>
            </a:r>
            <a:r>
              <a:rPr lang="cs-CZ" dirty="0"/>
              <a:t> (7-5-2)</a:t>
            </a:r>
          </a:p>
          <a:p>
            <a:r>
              <a:rPr lang="cs-CZ" b="1" dirty="0"/>
              <a:t>Hlasovací právo na SV</a:t>
            </a:r>
            <a:r>
              <a:rPr lang="cs-CZ" dirty="0"/>
              <a:t>: NE! V, který s D tvoří koncern - § 53/1, platí i mimo SV </a:t>
            </a:r>
          </a:p>
          <a:p>
            <a:r>
              <a:rPr lang="cs-CZ" b="1" dirty="0"/>
              <a:t>Zrušení rozhodnutí SV soudem</a:t>
            </a:r>
            <a:r>
              <a:rPr lang="cs-CZ" dirty="0"/>
              <a:t>: odporuje-li rozhodnutí společnému zájmu věřitelů, ale nikdy v případech 29/1, 51/1, usnesení SV o způsobu řešení Ú, o RP , o způsobu </a:t>
            </a:r>
            <a:r>
              <a:rPr lang="cs-CZ" dirty="0" err="1"/>
              <a:t>oddl</a:t>
            </a:r>
            <a:r>
              <a:rPr lang="cs-CZ" dirty="0"/>
              <a:t>. + speciální úprava pro podání odvolání (§55)</a:t>
            </a:r>
          </a:p>
          <a:p>
            <a:r>
              <a:rPr lang="cs-CZ" dirty="0">
                <a:solidFill>
                  <a:srgbClr val="FF0000"/>
                </a:solidFill>
              </a:rPr>
              <a:t>Věřitelský výbor (VV) nebo zástupce věřitelů</a:t>
            </a:r>
            <a:r>
              <a:rPr lang="cs-CZ" dirty="0"/>
              <a:t>: činnost §58, prozatímní VV, řádný VV + odborová organizace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5683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5681</Words>
  <Application>Microsoft Office PowerPoint</Application>
  <PresentationFormat>Širokoúhlá obrazovka</PresentationFormat>
  <Paragraphs>523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Motiv Office</vt:lpstr>
      <vt:lpstr>Základní ustanovení</vt:lpstr>
      <vt:lpstr>Předmět a pojmy, smysl řízení</vt:lpstr>
      <vt:lpstr>Úpadek a způsoby řešení, zásady</vt:lpstr>
      <vt:lpstr>Procesní souvislosti I.</vt:lpstr>
      <vt:lpstr>Procesní souvislosti II.</vt:lpstr>
      <vt:lpstr>Procesní subjekty</vt:lpstr>
      <vt:lpstr>Procesní subjekty I. -      Účastníci řízení obecně (§9 InsZ)</vt:lpstr>
      <vt:lpstr>Procesní subjekty II. - Insolvenční správce</vt:lpstr>
      <vt:lpstr>Procesní subjekty III.  - Věřitelské orgány</vt:lpstr>
      <vt:lpstr>Insolvenční návrh a rozhodnutí o něm</vt:lpstr>
      <vt:lpstr>Zahájení InsŘ - návrh</vt:lpstr>
      <vt:lpstr>Opatření proti šikanozním návrhům I.</vt:lpstr>
      <vt:lpstr>Opatření proti šikanozním návrhům II.</vt:lpstr>
      <vt:lpstr>Oznámení o zahájení řízení Insolvenční návrh (InsN)</vt:lpstr>
      <vt:lpstr>Automatické moratorium § 109 InsZ</vt:lpstr>
      <vt:lpstr>Omezení D po zahájení InsŘ (§ 111 InsZ)</vt:lpstr>
      <vt:lpstr>Rozhodnutí o návrhu:</vt:lpstr>
      <vt:lpstr>RoÚ</vt:lpstr>
      <vt:lpstr>Účinky RoÚ (§140 InsZ) – zveřejněním v InsRej </vt:lpstr>
      <vt:lpstr>Způsoby řešení Ú</vt:lpstr>
      <vt:lpstr>Oddlužení § 389 – 418 InsZ</vt:lpstr>
      <vt:lpstr>Podmínky (§ 389)</vt:lpstr>
      <vt:lpstr>Návrh (§390n)</vt:lpstr>
      <vt:lpstr>Manželé v oddlužení</vt:lpstr>
      <vt:lpstr>Účinky schválení Oddl (§ 407-409)</vt:lpstr>
      <vt:lpstr>Podmínky návrhu povolení Oddl (§395) Zamítnutí </vt:lpstr>
      <vt:lpstr>Odmítnutí návrhu na povolení Oddl (§ 396)</vt:lpstr>
      <vt:lpstr>Způsoby Oddl (§ 398)</vt:lpstr>
      <vt:lpstr>Zpráva pro oddlužení (§ 398a)</vt:lpstr>
      <vt:lpstr>Splátkový kalendář FO-podnikatele (§ 398b)</vt:lpstr>
      <vt:lpstr>Hlasování věřitelů (§ 399 a násl.)</vt:lpstr>
      <vt:lpstr>Rozhodnutí o schválení Oddl (§ 406)</vt:lpstr>
      <vt:lpstr>Rozhodnutí o schválení Oddl – odvolání  (§ 406/4)</vt:lpstr>
      <vt:lpstr>Rozhodnutí soudu o neschválení Oddl (§405)</vt:lpstr>
      <vt:lpstr>Povinnosti D po schválení Oddl ( § 412)</vt:lpstr>
      <vt:lpstr>Splnění Oddl. (§ 412a)</vt:lpstr>
      <vt:lpstr>Přerušení průběhu Oddl. (§ 412b/1,2,3,4) Prodloužení průběhu Oddl. (§ 412/5)</vt:lpstr>
      <vt:lpstr>Rozhodnutí o splnění Oddl. (§ 413) Osvobození (§ 414)</vt:lpstr>
      <vt:lpstr>Pohledávky neosvobozené (§ 416)</vt:lpstr>
      <vt:lpstr>Odejmutí   Zánik osvobození D (§ 417) Zrušení oddl. (§ 418) </vt:lpstr>
      <vt:lpstr>KONKURS  § 244 – 315 InsZ</vt:lpstr>
      <vt:lpstr>Definice, účinky prohlášení K – I.</vt:lpstr>
      <vt:lpstr>Účinky prohlášení K – II.</vt:lpstr>
      <vt:lpstr>Účinky prohlášení K – III. Nájemní, podnájemní, leasingové vztahy</vt:lpstr>
      <vt:lpstr>Účinky prohlášení K – IV. Provoz podniku </vt:lpstr>
      <vt:lpstr>Účinky prohlášení K. – V. Procesní postupy v probíhajících Ř</vt:lpstr>
      <vt:lpstr>Účinky prohlášení K. – VII. Nepřerušená řízení § 266</vt:lpstr>
      <vt:lpstr>Účinky prohlášení K. – VIII. SJM</vt:lpstr>
      <vt:lpstr>Dohoda o vypořádání SJM</vt:lpstr>
      <vt:lpstr>Procesní postupy po prohlášení K</vt:lpstr>
      <vt:lpstr>Zpeněžení MP</vt:lpstr>
      <vt:lpstr>Způsoby zpeněžení</vt:lpstr>
      <vt:lpstr>Výtěžek zpeněžení a jeho užití</vt:lpstr>
      <vt:lpstr>Výtěžek zpeněžení a jeho užití</vt:lpstr>
      <vt:lpstr>Pohledávky zajištěných V</vt:lpstr>
      <vt:lpstr>Konečná zpráva</vt:lpstr>
      <vt:lpstr>Rozvrh</vt:lpstr>
      <vt:lpstr>Zrušení K</vt:lpstr>
      <vt:lpstr>Účinky zrušení 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ustanovení</dc:title>
  <dc:creator>Lenka Vidovičová</dc:creator>
  <cp:lastModifiedBy>Michaela Malá</cp:lastModifiedBy>
  <cp:revision>23</cp:revision>
  <cp:lastPrinted>2020-12-02T18:52:33Z</cp:lastPrinted>
  <dcterms:created xsi:type="dcterms:W3CDTF">2020-12-02T10:19:23Z</dcterms:created>
  <dcterms:modified xsi:type="dcterms:W3CDTF">2021-04-19T08:01:36Z</dcterms:modified>
</cp:coreProperties>
</file>