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7" r:id="rId3"/>
    <p:sldId id="268" r:id="rId4"/>
    <p:sldId id="257" r:id="rId5"/>
    <p:sldId id="258" r:id="rId6"/>
    <p:sldId id="259" r:id="rId7"/>
    <p:sldId id="260" r:id="rId8"/>
    <p:sldId id="263" r:id="rId9"/>
    <p:sldId id="261" r:id="rId10"/>
    <p:sldId id="262" r:id="rId11"/>
    <p:sldId id="264" r:id="rId12"/>
    <p:sldId id="265" r:id="rId13"/>
    <p:sldId id="266" r:id="rId1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54" autoAdjust="0"/>
    <p:restoredTop sz="94636" autoAdjust="0"/>
  </p:normalViewPr>
  <p:slideViewPr>
    <p:cSldViewPr>
      <p:cViewPr varScale="1">
        <p:scale>
          <a:sx n="86" d="100"/>
          <a:sy n="86" d="100"/>
        </p:scale>
        <p:origin x="1032" y="5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1"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Rectangle 12"/>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6F3BD0C4-C13E-43F5-8B34-11BC3F199FA4}" type="datetimeFigureOut">
              <a:rPr lang="cs-CZ" smtClean="0"/>
              <a:pPr/>
              <a:t>8.9.2021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3916E77-F9F4-42C3-A41C-84FAC77F2BC7}" type="slidenum">
              <a:rPr lang="cs-CZ" smtClean="0"/>
              <a:pPr/>
              <a:t>‹#›</a:t>
            </a:fld>
            <a:endParaRPr lang="cs-CZ"/>
          </a:p>
        </p:txBody>
      </p:sp>
      <p:sp>
        <p:nvSpPr>
          <p:cNvPr id="2" name="Title 1"/>
          <p:cNvSpPr>
            <a:spLocks noGrp="1"/>
          </p:cNvSpPr>
          <p:nvPr>
            <p:ph type="ctrTitle"/>
          </p:nvPr>
        </p:nvSpPr>
        <p:spPr>
          <a:xfrm>
            <a:off x="1090109" y="3132290"/>
            <a:ext cx="9567135" cy="1793167"/>
          </a:xfrm>
          <a:effectLst/>
        </p:spPr>
        <p:txBody>
          <a:bodyPr>
            <a:noAutofit/>
          </a:bodyPr>
          <a:lstStyle>
            <a:lvl1pPr marL="640080" indent="-457200" algn="l">
              <a:defRPr sz="5400"/>
            </a:lvl1pPr>
          </a:lstStyle>
          <a:p>
            <a:r>
              <a:rPr lang="cs-CZ"/>
              <a:t>Kliknutím lze upravit styl.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6F3BD0C4-C13E-43F5-8B34-11BC3F199FA4}" type="datetimeFigureOut">
              <a:rPr lang="cs-CZ" smtClean="0"/>
              <a:pPr/>
              <a:t>8.9.2021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3916E77-F9F4-42C3-A41C-84FAC77F2BC7}"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cs-CZ"/>
              <a:t>Kliknutím lze upravit styl.</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F3BD0C4-C13E-43F5-8B34-11BC3F199FA4}" type="datetimeFigureOut">
              <a:rPr lang="cs-CZ" smtClean="0"/>
              <a:pPr/>
              <a:t>8.9.2021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3916E77-F9F4-42C3-A41C-84FAC77F2BC7}"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F3BD0C4-C13E-43F5-8B34-11BC3F199FA4}" type="datetimeFigureOut">
              <a:rPr lang="cs-CZ" smtClean="0"/>
              <a:pPr/>
              <a:t>8.9.2021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3916E77-F9F4-42C3-A41C-84FAC77F2BC7}" type="slidenum">
              <a:rPr lang="cs-CZ" smtClean="0"/>
              <a:pPr/>
              <a:t>‹#›</a:t>
            </a:fld>
            <a:endParaRPr lang="cs-CZ"/>
          </a:p>
        </p:txBody>
      </p:sp>
      <p:sp>
        <p:nvSpPr>
          <p:cNvPr id="8" name="Title 7"/>
          <p:cNvSpPr>
            <a:spLocks noGrp="1"/>
          </p:cNvSpPr>
          <p:nvPr>
            <p:ph type="title"/>
          </p:nvPr>
        </p:nvSpPr>
        <p:spPr/>
        <p:txBody>
          <a:bodyPr/>
          <a:lstStyle/>
          <a:p>
            <a:r>
              <a:rPr lang="cs-CZ"/>
              <a:t>Kliknutím lze upravit styl.</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7"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Rectangle 8"/>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cs-CZ"/>
              <a:t>Kliknutím lze upravit styl.</a:t>
            </a:r>
            <a:endParaRPr lang="en-US" dirty="0"/>
          </a:p>
        </p:txBody>
      </p:sp>
      <p:sp>
        <p:nvSpPr>
          <p:cNvPr id="3" name="Text Placeholder 2"/>
          <p:cNvSpPr>
            <a:spLocks noGrp="1"/>
          </p:cNvSpPr>
          <p:nvPr>
            <p:ph type="body" idx="1"/>
          </p:nvPr>
        </p:nvSpPr>
        <p:spPr>
          <a:xfrm>
            <a:off x="2696584" y="4607511"/>
            <a:ext cx="7960659"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6F3BD0C4-C13E-43F5-8B34-11BC3F199FA4}" type="datetimeFigureOut">
              <a:rPr lang="cs-CZ" smtClean="0"/>
              <a:pPr/>
              <a:t>8.9.2021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3916E77-F9F4-42C3-A41C-84FAC77F2BC7}"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F3BD0C4-C13E-43F5-8B34-11BC3F199FA4}" type="datetimeFigureOut">
              <a:rPr lang="cs-CZ" smtClean="0"/>
              <a:pPr/>
              <a:t>8.9.2021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3916E77-F9F4-42C3-A41C-84FAC77F2BC7}" type="slidenum">
              <a:rPr lang="cs-CZ" smtClean="0"/>
              <a:pPr/>
              <a:t>‹#›</a:t>
            </a:fld>
            <a:endParaRPr lang="cs-CZ"/>
          </a:p>
        </p:txBody>
      </p:sp>
      <p:sp>
        <p:nvSpPr>
          <p:cNvPr id="8" name="Title 7"/>
          <p:cNvSpPr>
            <a:spLocks noGrp="1"/>
          </p:cNvSpPr>
          <p:nvPr>
            <p:ph type="title"/>
          </p:nvPr>
        </p:nvSpPr>
        <p:spPr/>
        <p:txBody>
          <a:bodyPr/>
          <a:lstStyle/>
          <a:p>
            <a:r>
              <a:rPr lang="cs-CZ"/>
              <a:t>Kliknutím lze upravit styl.</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cs-CZ"/>
              <a:t>Kliknutím lze upravit styly předlohy textu.</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6F3BD0C4-C13E-43F5-8B34-11BC3F199FA4}" type="datetimeFigureOut">
              <a:rPr lang="cs-CZ" smtClean="0"/>
              <a:pPr/>
              <a:t>8.9.2021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03916E77-F9F4-42C3-A41C-84FAC77F2BC7}" type="slidenum">
              <a:rPr lang="cs-CZ" smtClean="0"/>
              <a:pPr/>
              <a:t>‹#›</a:t>
            </a:fld>
            <a:endParaRPr lang="cs-CZ"/>
          </a:p>
        </p:txBody>
      </p:sp>
      <p:sp>
        <p:nvSpPr>
          <p:cNvPr id="10" name="Title 9"/>
          <p:cNvSpPr>
            <a:spLocks noGrp="1"/>
          </p:cNvSpPr>
          <p:nvPr>
            <p:ph type="title"/>
          </p:nvPr>
        </p:nvSpPr>
        <p:spPr/>
        <p:txBody>
          <a:bodyPr/>
          <a:lstStyle/>
          <a:p>
            <a:r>
              <a:rPr lang="cs-CZ"/>
              <a:t>Kliknutím lze upravit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6F3BD0C4-C13E-43F5-8B34-11BC3F199FA4}" type="datetimeFigureOut">
              <a:rPr lang="cs-CZ" smtClean="0"/>
              <a:pPr/>
              <a:t>8.9.2021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03916E77-F9F4-42C3-A41C-84FAC77F2BC7}"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3BD0C4-C13E-43F5-8B34-11BC3F199FA4}" type="datetimeFigureOut">
              <a:rPr lang="cs-CZ" smtClean="0"/>
              <a:pPr/>
              <a:t>8.9.2021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03916E77-F9F4-42C3-A41C-84FAC77F2BC7}"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noAutofit/>
          </a:bodyPr>
          <a:lstStyle>
            <a:lvl1pPr marL="228600" indent="-228600" algn="l">
              <a:defRPr sz="2800" b="1">
                <a:effectLst/>
              </a:defRPr>
            </a:lvl1pPr>
          </a:lstStyle>
          <a:p>
            <a:r>
              <a:rPr lang="cs-CZ"/>
              <a:t>Kliknutím lze upravit styl.</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6F3BD0C4-C13E-43F5-8B34-11BC3F199FA4}" type="datetimeFigureOut">
              <a:rPr lang="cs-CZ" smtClean="0"/>
              <a:pPr/>
              <a:t>8.9.2021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3916E77-F9F4-42C3-A41C-84FAC77F2BC7}"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6F3BD0C4-C13E-43F5-8B34-11BC3F199FA4}" type="datetimeFigureOut">
              <a:rPr lang="cs-CZ" smtClean="0"/>
              <a:pPr/>
              <a:t>8.9.2021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3916E77-F9F4-42C3-A41C-84FAC77F2BC7}" type="slidenum">
              <a:rPr lang="cs-CZ" smtClean="0"/>
              <a:pPr/>
              <a:t>‹#›</a:t>
            </a:fld>
            <a:endParaRPr lang="cs-CZ"/>
          </a:p>
        </p:txBody>
      </p:sp>
      <p:sp>
        <p:nvSpPr>
          <p:cNvPr id="2" name="Title 1"/>
          <p:cNvSpPr>
            <a:spLocks noGrp="1"/>
          </p:cNvSpPr>
          <p:nvPr>
            <p:ph type="title"/>
          </p:nvPr>
        </p:nvSpPr>
        <p:spPr>
          <a:xfrm>
            <a:off x="969691" y="4464421"/>
            <a:ext cx="8511384" cy="1143000"/>
          </a:xfrm>
        </p:spPr>
        <p:txBody>
          <a:bodyPr anchor="b">
            <a:noAutofit/>
          </a:bodyPr>
          <a:lstStyle>
            <a:lvl1pPr algn="l">
              <a:defRPr sz="4600" b="1"/>
            </a:lvl1pPr>
          </a:lstStyle>
          <a:p>
            <a:r>
              <a:rPr lang="cs-CZ"/>
              <a:t>Kliknutím lze upravit styl.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Rectangle 8"/>
          <p:cNvSpPr/>
          <p:nvPr/>
        </p:nvSpPr>
        <p:spPr>
          <a:xfrm>
            <a:off x="0" y="3768304"/>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2391053" y="4372168"/>
            <a:ext cx="8683348" cy="1143000"/>
          </a:xfrm>
          <a:prstGeom prst="rect">
            <a:avLst/>
          </a:prstGeom>
          <a:effectLst/>
        </p:spPr>
        <p:txBody>
          <a:bodyPr vert="horz" lIns="91440" tIns="45720" rIns="91440" bIns="45720" rtlCol="0" anchor="t" anchorCtr="0">
            <a:noAutofit/>
          </a:bodyPr>
          <a:lstStyle/>
          <a:p>
            <a:r>
              <a:rPr lang="cs-CZ"/>
              <a:t>Kliknutím lze upravit styl.</a:t>
            </a:r>
            <a:endParaRPr lang="en-US" dirty="0"/>
          </a:p>
        </p:txBody>
      </p:sp>
      <p:sp>
        <p:nvSpPr>
          <p:cNvPr id="3" name="Text Placeholder 2"/>
          <p:cNvSpPr>
            <a:spLocks noGrp="1"/>
          </p:cNvSpPr>
          <p:nvPr>
            <p:ph type="body" idx="1"/>
          </p:nvPr>
        </p:nvSpPr>
        <p:spPr>
          <a:xfrm>
            <a:off x="1524000" y="732260"/>
            <a:ext cx="8534400" cy="347472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6F3BD0C4-C13E-43F5-8B34-11BC3F199FA4}" type="datetimeFigureOut">
              <a:rPr lang="cs-CZ" smtClean="0"/>
              <a:pPr/>
              <a:t>8.9.2021</a:t>
            </a:fld>
            <a:endParaRPr lang="cs-CZ"/>
          </a:p>
        </p:txBody>
      </p:sp>
      <p:sp>
        <p:nvSpPr>
          <p:cNvPr id="5" name="Footer Placeholder 4"/>
          <p:cNvSpPr>
            <a:spLocks noGrp="1"/>
          </p:cNvSpPr>
          <p:nvPr>
            <p:ph type="ftr" sz="quarter" idx="3"/>
          </p:nvPr>
        </p:nvSpPr>
        <p:spPr>
          <a:xfrm>
            <a:off x="609600" y="6172201"/>
            <a:ext cx="44704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cs-CZ"/>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3916E77-F9F4-42C3-A41C-84FAC77F2BC7}"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noveaspi.cz/products/lawText/1/75794/1/ASPI:/40/2009%20Sb.#195" TargetMode="External"/><Relationship Id="rId13" Type="http://schemas.openxmlformats.org/officeDocument/2006/relationships/hyperlink" Target="https://www.noveaspi.cz/products/lawText/1/75794/1/ASPI:/40/2009%20Sb.#315" TargetMode="External"/><Relationship Id="rId18" Type="http://schemas.openxmlformats.org/officeDocument/2006/relationships/hyperlink" Target="https://www.noveaspi.cz/products/lawText/1/75794/1/ASPI:/40/2009%20Sb.#339" TargetMode="External"/><Relationship Id="rId3" Type="http://schemas.openxmlformats.org/officeDocument/2006/relationships/hyperlink" Target="https://www.noveaspi.cz/products/lawText/1/75794/1/ASPI:/40/2009%20Sb.#142" TargetMode="External"/><Relationship Id="rId21" Type="http://schemas.openxmlformats.org/officeDocument/2006/relationships/hyperlink" Target="https://www.noveaspi.cz/products/lawText/1/75794/1/ASPI:/40/2009%20Sb.#360" TargetMode="External"/><Relationship Id="rId7" Type="http://schemas.openxmlformats.org/officeDocument/2006/relationships/hyperlink" Target="https://www.noveaspi.cz/products/lawText/1/75794/1/ASPI:/40/2009%20Sb.#194" TargetMode="External"/><Relationship Id="rId12" Type="http://schemas.openxmlformats.org/officeDocument/2006/relationships/hyperlink" Target="https://www.noveaspi.cz/products/lawText/1/75794/1/ASPI:/40/2009%20Sb.#309" TargetMode="External"/><Relationship Id="rId17" Type="http://schemas.openxmlformats.org/officeDocument/2006/relationships/hyperlink" Target="https://www.noveaspi.cz/products/lawText/1/75794/1/ASPI:/40/2009%20Sb.#338" TargetMode="External"/><Relationship Id="rId2" Type="http://schemas.openxmlformats.org/officeDocument/2006/relationships/hyperlink" Target="https://www.noveaspi.cz/products/lawText/1/75794/1/ASPI:/40/2009%20Sb.#141" TargetMode="External"/><Relationship Id="rId16" Type="http://schemas.openxmlformats.org/officeDocument/2006/relationships/hyperlink" Target="https://www.noveaspi.cz/products/lawText/1/75794/1/ASPI:/40/2009%20Sb.#321" TargetMode="External"/><Relationship Id="rId20" Type="http://schemas.openxmlformats.org/officeDocument/2006/relationships/hyperlink" Target="https://www.noveaspi.cz/products/lawText/1/75794/1/ASPI:/40/2009%20Sb.#354" TargetMode="External"/><Relationship Id="rId1" Type="http://schemas.openxmlformats.org/officeDocument/2006/relationships/slideLayout" Target="../slideLayouts/slideLayout2.xml"/><Relationship Id="rId6" Type="http://schemas.openxmlformats.org/officeDocument/2006/relationships/hyperlink" Target="https://www.noveaspi.cz/products/lawText/1/75794/1/ASPI:/40/2009%20Sb.#188" TargetMode="External"/><Relationship Id="rId11" Type="http://schemas.openxmlformats.org/officeDocument/2006/relationships/hyperlink" Target="https://www.noveaspi.cz/products/lawText/1/75794/1/ASPI:/40/2009%20Sb.#248.2" TargetMode="External"/><Relationship Id="rId5" Type="http://schemas.openxmlformats.org/officeDocument/2006/relationships/hyperlink" Target="https://www.noveaspi.cz/products/lawText/1/75794/1/ASPI:/40/2009%20Sb.#158" TargetMode="External"/><Relationship Id="rId15" Type="http://schemas.openxmlformats.org/officeDocument/2006/relationships/hyperlink" Target="https://www.noveaspi.cz/products/lawText/1/75794/1/ASPI:/40/2009%20Sb.#320" TargetMode="External"/><Relationship Id="rId10" Type="http://schemas.openxmlformats.org/officeDocument/2006/relationships/hyperlink" Target="https://www.noveaspi.cz/products/lawText/1/75794/1/ASPI:/40/2009%20Sb.#199" TargetMode="External"/><Relationship Id="rId19" Type="http://schemas.openxmlformats.org/officeDocument/2006/relationships/hyperlink" Target="https://www.noveaspi.cz/products/lawText/1/75794/1/ASPI:/40/2009%20Sb.#344" TargetMode="External"/><Relationship Id="rId4" Type="http://schemas.openxmlformats.org/officeDocument/2006/relationships/hyperlink" Target="https://www.noveaspi.cz/products/lawText/1/75794/1/ASPI:/40/2009%20Sb.#144" TargetMode="External"/><Relationship Id="rId9" Type="http://schemas.openxmlformats.org/officeDocument/2006/relationships/hyperlink" Target="https://www.noveaspi.cz/products/lawText/1/75794/1/ASPI:/40/2009%20Sb.#196" TargetMode="External"/><Relationship Id="rId14" Type="http://schemas.openxmlformats.org/officeDocument/2006/relationships/hyperlink" Target="https://www.noveaspi.cz/products/lawText/1/75794/1/ASPI:/40/2009%20Sb.#319" TargetMode="External"/><Relationship Id="rId22" Type="http://schemas.openxmlformats.org/officeDocument/2006/relationships/hyperlink" Target="https://www.noveaspi.cz/products/lawText/1/75794/1/ASPI:/40/2009%20Sb.#411"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aspi.cz/products/lawText/1/86630/1/ASPI%253A/418/2011%20Sb.%25234.1" TargetMode="External"/><Relationship Id="rId13" Type="http://schemas.openxmlformats.org/officeDocument/2006/relationships/hyperlink" Target="https://www.aspi.cz/products/lawText/1/88068/1/ASPI%253A/418/2011%20Sb.%252315" TargetMode="External"/><Relationship Id="rId3" Type="http://schemas.openxmlformats.org/officeDocument/2006/relationships/hyperlink" Target="https://www.aspi.cz/products/lawText/1/83936/1/ASPI%253A/418/2011%20Sb.%252315.2-15.23" TargetMode="External"/><Relationship Id="rId7" Type="http://schemas.openxmlformats.org/officeDocument/2006/relationships/hyperlink" Target="https://www.aspi.cz/products/lawText/1/83936/1/ASPI%253A/418/2011%20Sb.%252333" TargetMode="External"/><Relationship Id="rId12" Type="http://schemas.openxmlformats.org/officeDocument/2006/relationships/hyperlink" Target="https://www.aspi.cz/products/lawText/1/86630/1/ASPI%253A/418/2011%20Sb.%252313" TargetMode="External"/><Relationship Id="rId2" Type="http://schemas.openxmlformats.org/officeDocument/2006/relationships/hyperlink" Target="https://www.aspi.cz/products/lawText/1/83936/1/ASPI%253A/418/2011%20Sb.%252315.1.d" TargetMode="External"/><Relationship Id="rId1" Type="http://schemas.openxmlformats.org/officeDocument/2006/relationships/slideLayout" Target="../slideLayouts/slideLayout2.xml"/><Relationship Id="rId6" Type="http://schemas.openxmlformats.org/officeDocument/2006/relationships/hyperlink" Target="https://www.aspi.cz/products/lawText/1/83936/1/ASPI%253A/418/2011%20Sb.%252330.1" TargetMode="External"/><Relationship Id="rId11" Type="http://schemas.openxmlformats.org/officeDocument/2006/relationships/hyperlink" Target="https://www.aspi.cz/products/lawText/1/86630/1/ASPI%253A/418/2011%20Sb.%252311.2" TargetMode="External"/><Relationship Id="rId5" Type="http://schemas.openxmlformats.org/officeDocument/2006/relationships/hyperlink" Target="https://www.aspi.cz/products/lawText/1/83936/1/ASPI%253A/418/2011%20Sb.%252326" TargetMode="External"/><Relationship Id="rId10" Type="http://schemas.openxmlformats.org/officeDocument/2006/relationships/hyperlink" Target="https://www.aspi.cz/products/lawText/1/86630/1/ASPI%253A/418/2011%20Sb.%25238.1" TargetMode="External"/><Relationship Id="rId4" Type="http://schemas.openxmlformats.org/officeDocument/2006/relationships/hyperlink" Target="https://www.aspi.cz/products/lawText/1/83936/1/ASPI%253A/418/2011%20Sb.%252319" TargetMode="External"/><Relationship Id="rId9" Type="http://schemas.openxmlformats.org/officeDocument/2006/relationships/hyperlink" Target="https://www.aspi.cz/products/lawText/1/86630/1/ASPI%253A/418/2011%20Sb.%25237" TargetMode="External"/><Relationship Id="rId14" Type="http://schemas.openxmlformats.org/officeDocument/2006/relationships/hyperlink" Target="https://www.aspi.cz/products/lawText/1/88068/1/ASPI%253A/418/2011%20Sb.%252326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normAutofit/>
          </a:bodyPr>
          <a:lstStyle/>
          <a:p>
            <a:pPr algn="ctr"/>
            <a:r>
              <a:rPr lang="cs-CZ" sz="2400" i="1" dirty="0">
                <a:solidFill>
                  <a:srgbClr val="00B050"/>
                </a:solidFill>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Vybrané otázky trestní odpovědnosti právnických osob §§ 1 – 10 zák. č. 418/2011 Sb.</a:t>
            </a:r>
          </a:p>
        </p:txBody>
      </p:sp>
      <p:sp>
        <p:nvSpPr>
          <p:cNvPr id="2" name="Nadpis 1"/>
          <p:cNvSpPr>
            <a:spLocks noGrp="1"/>
          </p:cNvSpPr>
          <p:nvPr>
            <p:ph type="ctrTitle"/>
          </p:nvPr>
        </p:nvSpPr>
        <p:spPr/>
        <p:txBody>
          <a:bodyPr>
            <a:noAutofit/>
          </a:bodyPr>
          <a:lstStyle/>
          <a:p>
            <a:pPr marL="182880" indent="0" algn="ctr">
              <a:buNone/>
            </a:pPr>
            <a:r>
              <a:rPr lang="cs-CZ" sz="3600" i="1" dirty="0">
                <a:solidFill>
                  <a:srgbClr val="FFC000"/>
                </a:solidFill>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TOPO – ČAK 2021</a:t>
            </a:r>
            <a:r>
              <a:rPr lang="cs-CZ" sz="3600" i="1" dirty="0">
                <a:solidFill>
                  <a:srgbClr val="0070C0"/>
                </a:solidFill>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 </a:t>
            </a:r>
            <a:br>
              <a:rPr lang="cs-CZ" sz="3600" i="1" dirty="0">
                <a:solidFill>
                  <a:srgbClr val="0070C0"/>
                </a:solidFill>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br>
            <a:endParaRPr lang="cs-CZ" sz="3600"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p:txBody>
      </p:sp>
    </p:spTree>
    <p:extLst>
      <p:ext uri="{BB962C8B-B14F-4D97-AF65-F5344CB8AC3E}">
        <p14:creationId xmlns:p14="http://schemas.microsoft.com/office/powerpoint/2010/main" val="112267926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423592" y="274638"/>
            <a:ext cx="7787208" cy="346050"/>
          </a:xfrm>
        </p:spPr>
        <p:txBody>
          <a:bodyPr>
            <a:noAutofit/>
          </a:bodyPr>
          <a:lstStyle/>
          <a:p>
            <a:pPr marL="0" indent="0" algn="ctr">
              <a:buNone/>
            </a:pPr>
            <a:r>
              <a:rPr lang="cs-CZ" sz="2000" i="1" dirty="0">
                <a:solidFill>
                  <a:srgbClr val="C0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TOPO – obecná ustanovení a základy trestní odpovědnosti</a:t>
            </a:r>
            <a:endParaRPr lang="cs-CZ" sz="2000" dirty="0">
              <a:latin typeface="Garamond" panose="02020404030301010803" pitchFamily="18" charset="0"/>
            </a:endParaRPr>
          </a:p>
        </p:txBody>
      </p:sp>
      <p:sp>
        <p:nvSpPr>
          <p:cNvPr id="3" name="Zástupný symbol pro obsah 2"/>
          <p:cNvSpPr>
            <a:spLocks noGrp="1"/>
          </p:cNvSpPr>
          <p:nvPr>
            <p:ph sz="quarter" idx="13"/>
          </p:nvPr>
        </p:nvSpPr>
        <p:spPr>
          <a:xfrm>
            <a:off x="2423592" y="692696"/>
            <a:ext cx="7787208" cy="5327104"/>
          </a:xfrm>
        </p:spPr>
        <p:txBody>
          <a:bodyPr>
            <a:normAutofit fontScale="92500"/>
          </a:bodyPr>
          <a:lstStyle/>
          <a:p>
            <a:pPr marL="0" indent="0" algn="ctr">
              <a:buNone/>
            </a:pPr>
            <a:r>
              <a:rPr lang="cs-CZ" sz="1400" b="1" dirty="0">
                <a:solidFill>
                  <a:srgbClr val="0070C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trestné činy </a:t>
            </a:r>
            <a:r>
              <a:rPr lang="cs-CZ" sz="1400"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7)</a:t>
            </a:r>
            <a:endPar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marL="0" indent="0" algn="just">
              <a:buNone/>
            </a:pP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Z hlediska </a:t>
            </a:r>
            <a:r>
              <a:rPr lang="cs-CZ" sz="1200" b="1"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systematiky zvláštní části trestního zákoníku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se trestné činy, jichž se může dopustit právnická osoba, člení na</a:t>
            </a:r>
            <a:r>
              <a:rPr lang="cs-CZ" sz="1200" i="1" dirty="0">
                <a:latin typeface="Garamond" panose="02020404030301010803" pitchFamily="18" charset="0"/>
                <a:ea typeface="Tahoma" pitchFamily="34" charset="0"/>
                <a:cs typeface="Tahoma" pitchFamily="34" charset="0"/>
              </a:rPr>
              <a:t>:</a:t>
            </a:r>
            <a:endParaRPr lang="cs-CZ" sz="1200" dirty="0">
              <a:latin typeface="Garamond" panose="02020404030301010803" pitchFamily="18" charset="0"/>
              <a:ea typeface="Tahoma" pitchFamily="34" charset="0"/>
              <a:cs typeface="Tahoma" pitchFamily="34" charset="0"/>
            </a:endParaRPr>
          </a:p>
          <a:p>
            <a:pPr marL="0" indent="0" algn="just">
              <a:buNone/>
            </a:pPr>
            <a:r>
              <a:rPr lang="cs-CZ" sz="1200"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trestné činy proti svobodě a právům na ochranu osobnosti soukromí a listovního tajemství </a:t>
            </a:r>
            <a:r>
              <a:rPr lang="cs-CZ" sz="1200"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(hlava II);</a:t>
            </a:r>
          </a:p>
          <a:p>
            <a:pPr marL="0" indent="0" algn="just">
              <a:buNone/>
            </a:pPr>
            <a:r>
              <a:rPr lang="cs-CZ" sz="1200"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trestné činy proti lidské důstojnosti v sexuální oblasti </a:t>
            </a:r>
            <a:r>
              <a:rPr lang="cs-CZ" sz="1200"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(hlava III);</a:t>
            </a:r>
          </a:p>
          <a:p>
            <a:pPr marL="0" indent="0" algn="just">
              <a:buNone/>
            </a:pPr>
            <a:r>
              <a:rPr lang="cs-CZ" sz="1200"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trestné činy proti rodině a dětem </a:t>
            </a:r>
            <a:r>
              <a:rPr lang="cs-CZ" sz="1200"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(hlava IV);</a:t>
            </a:r>
          </a:p>
          <a:p>
            <a:pPr marL="0" indent="0" algn="just">
              <a:buNone/>
            </a:pPr>
            <a:r>
              <a:rPr lang="cs-CZ" sz="1200"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trestné činy proti majetku </a:t>
            </a:r>
            <a:r>
              <a:rPr lang="cs-CZ" sz="1200"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(hlava V);</a:t>
            </a:r>
            <a:endPar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marL="0" indent="0" algn="just">
              <a:buNone/>
            </a:pPr>
            <a:r>
              <a:rPr lang="cs-CZ" sz="1200"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trestné činy hospodářské </a:t>
            </a:r>
            <a:r>
              <a:rPr lang="cs-CZ" sz="1200"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(hlava VI);</a:t>
            </a:r>
            <a:endPar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marL="0" indent="0" algn="just">
              <a:buNone/>
            </a:pPr>
            <a:r>
              <a:rPr lang="cs-CZ" sz="1200"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trestné činy obecně nebezpečné </a:t>
            </a:r>
            <a:r>
              <a:rPr lang="cs-CZ" sz="1200"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(hlava VII);</a:t>
            </a:r>
            <a:endPar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marL="0" indent="0" algn="just">
              <a:buNone/>
            </a:pPr>
            <a:r>
              <a:rPr lang="cs-CZ" sz="1200"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trestné činy proti životnímu prostředí </a:t>
            </a:r>
            <a:r>
              <a:rPr lang="cs-CZ" sz="1200"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(hlava VIII);</a:t>
            </a:r>
            <a:endPar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marL="0" indent="0" algn="just">
              <a:buNone/>
            </a:pPr>
            <a:r>
              <a:rPr lang="cs-CZ" sz="1200"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trestné činy proti České republice, cizími státu a mezinárodní organizaci </a:t>
            </a:r>
            <a:r>
              <a:rPr lang="cs-CZ" sz="1200"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(hlava IX);</a:t>
            </a:r>
            <a:endPar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marL="0" indent="0" algn="just">
              <a:buNone/>
            </a:pPr>
            <a:r>
              <a:rPr lang="cs-CZ" sz="1200"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trestné činy proti pořádku ve věcech veřejných </a:t>
            </a:r>
            <a:r>
              <a:rPr lang="cs-CZ" sz="1200"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(hlava X);</a:t>
            </a:r>
            <a:endPar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marL="0" indent="0" algn="just">
              <a:buNone/>
            </a:pPr>
            <a:r>
              <a:rPr lang="cs-CZ" sz="1200"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trestné činy proti lidskosti, proti míru a válečné trestné činy </a:t>
            </a:r>
            <a:r>
              <a:rPr lang="cs-CZ" sz="1200"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(hlava XIII).</a:t>
            </a:r>
          </a:p>
          <a:p>
            <a:pPr marL="0" indent="0" algn="just">
              <a:buNone/>
            </a:pPr>
            <a:endParaRPr lang="cs-CZ" sz="1200"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marL="0" indent="0" algn="ctr">
              <a:buNone/>
            </a:pPr>
            <a:r>
              <a:rPr lang="cs-CZ" sz="1200" b="1" i="1" dirty="0">
                <a:solidFill>
                  <a:srgbClr val="0070C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Nově od 1. 12. 2016  nabytím účinnosti zák. č. 183/2016 Sb. – negativní výčet trestných činů</a:t>
            </a:r>
          </a:p>
          <a:p>
            <a:pPr marL="0" indent="0" algn="just">
              <a:buNone/>
            </a:pP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rPr>
              <a:t>Trestnými činy se pro účely tohoto zákona rozumí zločiny nebo přečiny uvedené v trestním zákoníku, </a:t>
            </a:r>
            <a:r>
              <a:rPr lang="cs-CZ" sz="1400" b="1" i="1" dirty="0">
                <a:solidFill>
                  <a:srgbClr val="0070C0"/>
                </a:solidFill>
                <a:effectLst>
                  <a:outerShdw blurRad="38100" dist="38100" dir="2700000" algn="tl">
                    <a:srgbClr val="000000">
                      <a:alpha val="43137"/>
                    </a:srgbClr>
                  </a:outerShdw>
                </a:effectLst>
                <a:latin typeface="Garamond" panose="02020404030301010803" pitchFamily="18" charset="0"/>
              </a:rPr>
              <a:t>s výjimkou trestných činů </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rPr>
              <a:t>zabití (</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hlinkClick r:id="rId2"/>
              </a:rPr>
              <a:t>§ 141 trestního zákoníku</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rPr>
              <a:t>), vraždy novorozeného dítěte matkou (</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hlinkClick r:id="rId3"/>
              </a:rPr>
              <a:t>§ 142 trestního zákoníku</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rPr>
              <a:t>), účasti na sebevraždě (</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hlinkClick r:id="rId4"/>
              </a:rPr>
              <a:t>§ 144 trestního zákoníku</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rPr>
              <a:t>), rvačky (</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hlinkClick r:id="rId5"/>
              </a:rPr>
              <a:t>§ 158 trestního zákoníku</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rPr>
              <a:t>), soulože mezi příbuznými (</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hlinkClick r:id="rId6"/>
              </a:rPr>
              <a:t>§ 188 trestního zákoníku</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rPr>
              <a:t>), dvojího manželství (</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hlinkClick r:id="rId7"/>
              </a:rPr>
              <a:t>§ 194 trestního zákoníku</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rPr>
              <a:t>), opuštění dítěte nebo svěřené osoby (</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hlinkClick r:id="rId8"/>
              </a:rPr>
              <a:t>§ 195 trestního zákoníku</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rPr>
              <a:t>), zanedbání povinné výživy (</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hlinkClick r:id="rId9"/>
              </a:rPr>
              <a:t>§ 196 trestního zákoníku</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rPr>
              <a:t>), týrání osoby žijící ve společném obydlí (</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hlinkClick r:id="rId10"/>
              </a:rPr>
              <a:t>§ 199 trestního zákoníku</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rPr>
              <a:t>), porušení předpisů o pravidlech hospodářské soutěže podle </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hlinkClick r:id="rId11"/>
              </a:rPr>
              <a:t>§ 248 odst. 2 trestního zákoníku</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rPr>
              <a:t>, vlastizrady (</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hlinkClick r:id="rId12"/>
              </a:rPr>
              <a:t>§ 309 trestního zákoníku</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rPr>
              <a:t>), zneužití zastupování státu a mezinárodní organizace (</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hlinkClick r:id="rId13"/>
              </a:rPr>
              <a:t>§ 315 trestního zákoníku</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rPr>
              <a:t>), spolupráce s nepřítelem (</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hlinkClick r:id="rId14"/>
              </a:rPr>
              <a:t>§ 319 trestního zákoníku</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rPr>
              <a:t>), válečné zrady (</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hlinkClick r:id="rId15"/>
              </a:rPr>
              <a:t>§ 320 trestního zákoníku</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rPr>
              <a:t>), služby v cizích ozbrojených silách (</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hlinkClick r:id="rId16"/>
              </a:rPr>
              <a:t>§ 321 trestního zákoníku</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rPr>
              <a:t>), osvobození vězně (</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hlinkClick r:id="rId17"/>
              </a:rPr>
              <a:t>§ 338 trestního zákoníku</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rPr>
              <a:t>), násilného překročení státní hranice (</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hlinkClick r:id="rId18"/>
              </a:rPr>
              <a:t>§ 339 trestního zákoníku</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rPr>
              <a:t>), vzpoury vězňů (</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hlinkClick r:id="rId19"/>
              </a:rPr>
              <a:t>§ 344 trestního zákoníku</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rPr>
              <a:t>), nebezpečného pronásledování (</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hlinkClick r:id="rId20"/>
              </a:rPr>
              <a:t>§ 354 trestního zákoníku</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rPr>
              <a:t>), opilství (</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hlinkClick r:id="rId21"/>
              </a:rPr>
              <a:t>§ 360 trestního zákoníku</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rPr>
              <a:t>), proti branné povinnosti uvedených ve zvláštní části hlavě jedenácté trestního zákoníku, vojenských uvedených ve zvláštní části hlavě dvanácté trestního zákoníku a použití zakázaného bojového prostředku a nedovoleného vedení boje (</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hlinkClick r:id="rId22"/>
              </a:rPr>
              <a:t>§ 411 trestního zákoníku</a:t>
            </a:r>
            <a:r>
              <a:rPr lang="cs-CZ" sz="1200" i="1" dirty="0">
                <a:solidFill>
                  <a:schemeClr val="tx1"/>
                </a:solidFill>
                <a:effectLst>
                  <a:outerShdw blurRad="38100" dist="38100" dir="2700000" algn="tl">
                    <a:srgbClr val="000000">
                      <a:alpha val="43137"/>
                    </a:srgbClr>
                  </a:outerShdw>
                </a:effectLst>
                <a:latin typeface="Garamond" panose="02020404030301010803" pitchFamily="18" charset="0"/>
              </a:rPr>
              <a:t>).</a:t>
            </a:r>
            <a:endParaRPr lang="cs-CZ" sz="1200" i="1" dirty="0">
              <a:solidFill>
                <a:schemeClr val="tx1"/>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marL="0" indent="0" algn="just">
              <a:buNone/>
            </a:pPr>
            <a:endPar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marL="0" indent="0">
              <a:buNone/>
            </a:pPr>
            <a:endParaRPr lang="cs-CZ" sz="12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41769994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423592" y="274638"/>
            <a:ext cx="7787208" cy="562074"/>
          </a:xfrm>
        </p:spPr>
        <p:txBody>
          <a:bodyPr>
            <a:normAutofit/>
          </a:bodyPr>
          <a:lstStyle/>
          <a:p>
            <a:pPr marL="0" indent="0" algn="ctr">
              <a:buNone/>
            </a:pPr>
            <a:r>
              <a:rPr lang="cs-CZ" sz="2000" i="1" dirty="0">
                <a:solidFill>
                  <a:srgbClr val="C0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TOPO – základy trestní odpovědnosti a </a:t>
            </a:r>
            <a:r>
              <a:rPr lang="cs-CZ" sz="2000" i="1" dirty="0" err="1">
                <a:solidFill>
                  <a:srgbClr val="C0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a:t>
            </a:r>
            <a:r>
              <a:rPr lang="cs-CZ" sz="2000" i="1" dirty="0">
                <a:solidFill>
                  <a:srgbClr val="C0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základy trestní odpovědnosti</a:t>
            </a:r>
            <a:endParaRPr lang="cs-CZ" sz="2000" dirty="0">
              <a:latin typeface="Garamond" panose="02020404030301010803" pitchFamily="18" charset="0"/>
            </a:endParaRPr>
          </a:p>
        </p:txBody>
      </p:sp>
      <p:sp>
        <p:nvSpPr>
          <p:cNvPr id="3" name="Zástupný symbol pro obsah 2"/>
          <p:cNvSpPr>
            <a:spLocks noGrp="1"/>
          </p:cNvSpPr>
          <p:nvPr>
            <p:ph sz="quarter" idx="13"/>
          </p:nvPr>
        </p:nvSpPr>
        <p:spPr>
          <a:xfrm>
            <a:off x="2423592" y="764704"/>
            <a:ext cx="7787208" cy="5255096"/>
          </a:xfrm>
        </p:spPr>
        <p:txBody>
          <a:bodyPr>
            <a:normAutofit/>
          </a:bodyPr>
          <a:lstStyle/>
          <a:p>
            <a:pPr marL="0" indent="0" algn="ctr">
              <a:buNone/>
            </a:pPr>
            <a:r>
              <a:rPr lang="cs-CZ" sz="1300" b="1" dirty="0">
                <a:solidFill>
                  <a:srgbClr val="0070C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8</a:t>
            </a:r>
            <a:r>
              <a:rPr lang="cs-CZ" sz="13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 </a:t>
            </a:r>
            <a:r>
              <a:rPr lang="cs-CZ" sz="1300" b="1"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Trestní odpovědnost právnické osoby</a:t>
            </a:r>
          </a:p>
          <a:p>
            <a:pPr marL="0" indent="0" algn="just">
              <a:buNone/>
            </a:pP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1) </a:t>
            </a:r>
            <a:r>
              <a:rPr lang="cs-CZ" sz="1200" b="1" i="1" dirty="0">
                <a:solidFill>
                  <a:srgbClr val="7030A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Trestným činem spáchaným právnickou osobou je </a:t>
            </a:r>
            <a:r>
              <a:rPr lang="cs-CZ" sz="1200" b="1"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protiprávní čin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spáchaný  </a:t>
            </a:r>
          </a:p>
          <a:p>
            <a:pPr algn="just"/>
            <a:r>
              <a:rPr lang="cs-CZ" sz="1200" b="1"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v jejím zájmu</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nebo </a:t>
            </a:r>
          </a:p>
          <a:p>
            <a:pPr algn="just"/>
            <a:r>
              <a:rPr lang="cs-CZ" sz="1200" b="1"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v rámci její činnosti</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p>
          <a:p>
            <a:pPr algn="just"/>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jednal-li tak</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 </a:t>
            </a:r>
            <a:r>
              <a:rPr lang="cs-CZ" sz="1200" b="1" i="1" dirty="0">
                <a:solidFill>
                  <a:srgbClr val="00B0F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statutární orgán </a:t>
            </a:r>
            <a:r>
              <a:rPr lang="cs-CZ" sz="1200" i="1" dirty="0">
                <a:solidFill>
                  <a:srgbClr val="00B0F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nebo </a:t>
            </a:r>
            <a:r>
              <a:rPr lang="cs-CZ" sz="1200" b="1" i="1" dirty="0">
                <a:solidFill>
                  <a:srgbClr val="00B0F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člen statutárního orgánu</a:t>
            </a:r>
            <a:r>
              <a:rPr lang="cs-CZ" sz="1200" i="1" dirty="0">
                <a:solidFill>
                  <a:srgbClr val="00B0F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anebo </a:t>
            </a:r>
            <a:r>
              <a:rPr lang="cs-CZ" sz="1200" b="1" i="1" dirty="0">
                <a:solidFill>
                  <a:srgbClr val="00B0F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jiná osoba, která je oprávněna jménem nebo za právnickou osobu jednat</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b) </a:t>
            </a:r>
            <a:r>
              <a:rPr lang="cs-CZ" sz="1200" b="1" dirty="0">
                <a:solidFill>
                  <a:srgbClr val="00B0F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ten, kdo u této právnické osoby ve vedoucím postavení vykonává řídící nebo kontrolní činnost</a:t>
            </a:r>
            <a:r>
              <a:rPr lang="cs-CZ" sz="1200" dirty="0">
                <a:solidFill>
                  <a:srgbClr val="00B0F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i když není osobou uvedenou v písmenu a),</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c) </a:t>
            </a:r>
            <a:r>
              <a:rPr lang="cs-CZ" sz="1200" b="1" dirty="0">
                <a:solidFill>
                  <a:srgbClr val="00B0F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ten, kdo vykonává rozhodující vliv na řízení této právnické osoby</a:t>
            </a:r>
            <a:r>
              <a:rPr lang="cs-CZ" sz="1200" dirty="0">
                <a:solidFill>
                  <a:srgbClr val="00B0F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200" i="1" u="sng" dirty="0">
                <a:solidFill>
                  <a:srgbClr val="00B0F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jestliže jeho jednání bylo alespoň jednou z podmínek vzniku následku zakládajícího trestní odpovědnost právnické osoby</a:t>
            </a:r>
            <a:r>
              <a:rPr lang="cs-CZ" sz="1200" dirty="0">
                <a:solidFill>
                  <a:srgbClr val="00B0F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nebo</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d) </a:t>
            </a:r>
            <a:r>
              <a:rPr lang="cs-CZ" sz="1200" b="1" dirty="0">
                <a:solidFill>
                  <a:srgbClr val="00B0F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zaměstnanec</a:t>
            </a:r>
            <a:r>
              <a:rPr lang="cs-CZ" sz="1200" dirty="0">
                <a:solidFill>
                  <a:srgbClr val="00B0F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nebo </a:t>
            </a:r>
            <a:r>
              <a:rPr lang="cs-CZ" sz="1200" b="1" dirty="0">
                <a:solidFill>
                  <a:srgbClr val="00B0F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osoba v obdobném postavení </a:t>
            </a:r>
            <a:r>
              <a:rPr lang="cs-CZ" sz="1200" dirty="0">
                <a:solidFill>
                  <a:srgbClr val="00B0F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(dále jen „zaměstnanec“) </a:t>
            </a:r>
            <a:r>
              <a:rPr lang="cs-CZ" sz="1200" i="1" dirty="0">
                <a:solidFill>
                  <a:srgbClr val="00B0F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při plnění pracovních úkolů, i když není osobou uvedenou v písmenech</a:t>
            </a:r>
            <a:r>
              <a:rPr lang="cs-CZ" sz="1200" dirty="0">
                <a:solidFill>
                  <a:srgbClr val="00B0F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 až c),</a:t>
            </a:r>
          </a:p>
          <a:p>
            <a:pPr marL="0" indent="0" algn="just">
              <a:buNone/>
            </a:pP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jestliže jí ho lze přičítat podle odstavce 2</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endPar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p:txBody>
      </p:sp>
    </p:spTree>
    <p:extLst>
      <p:ext uri="{BB962C8B-B14F-4D97-AF65-F5344CB8AC3E}">
        <p14:creationId xmlns:p14="http://schemas.microsoft.com/office/powerpoint/2010/main" val="158245333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495600" y="274638"/>
            <a:ext cx="7715200" cy="562074"/>
          </a:xfrm>
        </p:spPr>
        <p:txBody>
          <a:bodyPr>
            <a:normAutofit/>
          </a:bodyPr>
          <a:lstStyle/>
          <a:p>
            <a:pPr marL="0" indent="0" algn="ctr">
              <a:buNone/>
            </a:pPr>
            <a:r>
              <a:rPr lang="cs-CZ" sz="2000" i="1" dirty="0">
                <a:solidFill>
                  <a:srgbClr val="C0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TOPO – obecná ustanovení a základy trestní odpovědnosti</a:t>
            </a:r>
            <a:endParaRPr lang="cs-CZ" sz="2000" dirty="0">
              <a:latin typeface="Garamond" panose="02020404030301010803" pitchFamily="18" charset="0"/>
            </a:endParaRPr>
          </a:p>
        </p:txBody>
      </p:sp>
      <p:sp>
        <p:nvSpPr>
          <p:cNvPr id="3" name="Zástupný symbol pro obsah 2"/>
          <p:cNvSpPr>
            <a:spLocks noGrp="1"/>
          </p:cNvSpPr>
          <p:nvPr>
            <p:ph sz="quarter" idx="13"/>
          </p:nvPr>
        </p:nvSpPr>
        <p:spPr>
          <a:xfrm>
            <a:off x="2423592" y="620688"/>
            <a:ext cx="7787208" cy="5399112"/>
          </a:xfrm>
        </p:spPr>
        <p:txBody>
          <a:bodyPr>
            <a:normAutofit/>
          </a:bodyPr>
          <a:lstStyle/>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2) </a:t>
            </a:r>
            <a:r>
              <a:rPr lang="cs-CZ" sz="1200" b="1" i="1" dirty="0">
                <a:solidFill>
                  <a:srgbClr val="7030A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Právnické osobě lze přičítat spáchání trestného činu uvedeného v § 7, jestliže byl spáchán</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 </a:t>
            </a:r>
            <a:r>
              <a:rPr lang="cs-CZ" sz="1200" i="1" u="sng" dirty="0">
                <a:solidFill>
                  <a:srgbClr val="00B0F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jednáním orgánů právnické osoby nebo osob</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uvedených v odstavci 1 písm. a) až c), nebo</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b) </a:t>
            </a:r>
            <a:r>
              <a:rPr lang="cs-CZ" sz="1200" i="1" u="sng" dirty="0">
                <a:solidFill>
                  <a:srgbClr val="00B0F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zaměstnancem uvedeným v odstavci 1 písm. d)</a:t>
            </a:r>
            <a:r>
              <a:rPr lang="cs-CZ" sz="1200" i="1" dirty="0">
                <a:solidFill>
                  <a:srgbClr val="00B0F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p>
          <a:p>
            <a:pPr algn="just"/>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na podkladě rozhodnutí, schválení nebo pokynu orgánů právnické osoby nebo osob uvedených v odstavci 1 písm. a) až c)</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anebo proto, že </a:t>
            </a:r>
          </a:p>
          <a:p>
            <a:pPr algn="just"/>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orgány právnické osoby nebo osoby uvedené v odstavci 1 písm. a) až c) neprovedly taková opatření, která měly provést podle jiného právního předpisu nebo která po nich lze spravedlivě požadovat, zejména neprovedly povinnou nebo potřebnou kontrolu nad činností zaměstnanců nebo jiných osob, jimž jsou nadřízeny</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anebo </a:t>
            </a:r>
          </a:p>
          <a:p>
            <a:pPr algn="just"/>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neučinily nezbytná opatření k zamezení nebo odvrácení následků spáchaného trestného činu</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3) </a:t>
            </a:r>
            <a:r>
              <a:rPr lang="cs-CZ" sz="1200" b="1" i="1" dirty="0">
                <a:solidFill>
                  <a:srgbClr val="7030A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Trestní odpovědnosti právnické osoby nebrání,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nepodaří-li se zjistit, která konkrétní fyzická osoba jednala způsobem uvedeným v odstavcích 1 a 2</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4) </a:t>
            </a:r>
            <a:r>
              <a:rPr lang="cs-CZ" sz="1200" b="1" i="1" dirty="0">
                <a:solidFill>
                  <a:srgbClr val="7030A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Ustanovení odstavců 1 a 2 se užijí i tehdy</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jestliže</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 </a:t>
            </a:r>
            <a:r>
              <a:rPr lang="cs-CZ" sz="1200" i="1" u="sng" dirty="0">
                <a:solidFill>
                  <a:srgbClr val="00B0F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k jednání uvedenému v odstavcích 1 a 2 došlo před vznikem právnické osoby</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b) </a:t>
            </a:r>
            <a:r>
              <a:rPr lang="cs-CZ" sz="1200" i="1" u="sng" dirty="0">
                <a:solidFill>
                  <a:srgbClr val="00B0F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právnická osoba vznikla, ale soud rozhodl o neplatnosti právnické osoby</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c) </a:t>
            </a:r>
            <a:r>
              <a:rPr lang="cs-CZ" sz="1200" i="1" u="sng" dirty="0">
                <a:solidFill>
                  <a:srgbClr val="00B0F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právní úkon, který měl založit oprávnění k jednání za právnickou osobu, je neplatný nebo neúčinný</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nebo</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d) </a:t>
            </a:r>
            <a:r>
              <a:rPr lang="cs-CZ" sz="1200" i="1" u="sng" dirty="0">
                <a:solidFill>
                  <a:srgbClr val="00B0F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jednající fyzická osoba není za takový trestný čin trestně odpovědná</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buNone/>
            </a:pPr>
            <a:r>
              <a:rPr lang="cs-CZ" sz="1200" b="1" dirty="0">
                <a:solidFill>
                  <a:schemeClr val="tx1"/>
                </a:solidFill>
                <a:effectLst>
                  <a:outerShdw blurRad="38100" dist="38100" dir="2700000" algn="tl">
                    <a:srgbClr val="000000">
                      <a:alpha val="43137"/>
                    </a:srgbClr>
                  </a:outerShdw>
                </a:effectLst>
                <a:latin typeface="Garamond" panose="02020404030301010803" pitchFamily="18" charset="0"/>
              </a:rPr>
              <a:t>5) </a:t>
            </a:r>
            <a:r>
              <a:rPr lang="cs-CZ" sz="1200" b="1" i="1" dirty="0">
                <a:solidFill>
                  <a:srgbClr val="7030A0"/>
                </a:solidFill>
                <a:effectLst>
                  <a:outerShdw blurRad="38100" dist="38100" dir="2700000" algn="tl">
                    <a:srgbClr val="000000">
                      <a:alpha val="43137"/>
                    </a:srgbClr>
                  </a:outerShdw>
                </a:effectLst>
                <a:latin typeface="Garamond" panose="02020404030301010803" pitchFamily="18" charset="0"/>
              </a:rPr>
              <a:t>Právnická osoba se trestní odpovědnosti podle odstavců 1 až 4 zprostí, </a:t>
            </a:r>
          </a:p>
          <a:p>
            <a:pPr marL="0" indent="0">
              <a:buNone/>
            </a:pPr>
            <a:r>
              <a:rPr lang="cs-CZ" sz="1200" i="1" u="sng" dirty="0">
                <a:solidFill>
                  <a:srgbClr val="00B0F0"/>
                </a:solidFill>
                <a:effectLst>
                  <a:outerShdw blurRad="38100" dist="38100" dir="2700000" algn="tl">
                    <a:srgbClr val="000000">
                      <a:alpha val="43137"/>
                    </a:srgbClr>
                  </a:outerShdw>
                </a:effectLst>
                <a:latin typeface="Garamond" panose="02020404030301010803" pitchFamily="18" charset="0"/>
              </a:rPr>
              <a:t>pokud vynaložila veškeré úsilí, které na ní bylo možno spravedlivě požadovat, aby spáchání protiprávního činu osobami uvedenými v odstavci 1 zabránila</a:t>
            </a:r>
            <a:r>
              <a:rPr lang="cs-CZ" sz="1400" b="1" i="1" dirty="0">
                <a:solidFill>
                  <a:srgbClr val="7030A0"/>
                </a:solidFill>
                <a:effectLst>
                  <a:outerShdw blurRad="38100" dist="38100" dir="2700000" algn="tl">
                    <a:srgbClr val="000000">
                      <a:alpha val="43137"/>
                    </a:srgbClr>
                  </a:outerShdw>
                </a:effectLst>
                <a:latin typeface="Garamond" panose="02020404030301010803" pitchFamily="18" charset="0"/>
              </a:rPr>
              <a:t>. – od 1. 12. 2016 vloženo zák. č. 183/2016 Sb.</a:t>
            </a:r>
            <a:endParaRPr lang="cs-CZ" sz="1200" b="1" i="1" dirty="0">
              <a:solidFill>
                <a:srgbClr val="7030A0"/>
              </a:solidFill>
              <a:effectLst>
                <a:outerShdw blurRad="38100" dist="38100" dir="2700000" algn="tl">
                  <a:srgbClr val="000000">
                    <a:alpha val="43137"/>
                  </a:srgbClr>
                </a:outerShdw>
              </a:effectLst>
              <a:latin typeface="Garamond" panose="02020404030301010803" pitchFamily="18" charset="0"/>
            </a:endParaRPr>
          </a:p>
        </p:txBody>
      </p:sp>
    </p:spTree>
    <p:extLst>
      <p:ext uri="{BB962C8B-B14F-4D97-AF65-F5344CB8AC3E}">
        <p14:creationId xmlns:p14="http://schemas.microsoft.com/office/powerpoint/2010/main" val="187885042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423592" y="274638"/>
            <a:ext cx="7787208" cy="562074"/>
          </a:xfrm>
        </p:spPr>
        <p:txBody>
          <a:bodyPr>
            <a:normAutofit/>
          </a:bodyPr>
          <a:lstStyle/>
          <a:p>
            <a:pPr marL="0" indent="0" algn="ctr">
              <a:buNone/>
            </a:pPr>
            <a:r>
              <a:rPr lang="cs-CZ" sz="2000" i="1" dirty="0">
                <a:solidFill>
                  <a:srgbClr val="C0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TOPO </a:t>
            </a:r>
            <a:r>
              <a:rPr lang="cs-CZ" sz="2000" i="1">
                <a:solidFill>
                  <a:srgbClr val="C0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obecná ustanovení a základy </a:t>
            </a:r>
            <a:r>
              <a:rPr lang="cs-CZ" sz="2000" i="1" dirty="0">
                <a:solidFill>
                  <a:srgbClr val="C0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trestní odpovědnosti</a:t>
            </a:r>
            <a:endParaRPr lang="cs-CZ" sz="2000" dirty="0">
              <a:latin typeface="Garamond" panose="02020404030301010803" pitchFamily="18" charset="0"/>
            </a:endParaRPr>
          </a:p>
        </p:txBody>
      </p:sp>
      <p:sp>
        <p:nvSpPr>
          <p:cNvPr id="3" name="Zástupný symbol pro obsah 2"/>
          <p:cNvSpPr>
            <a:spLocks noGrp="1"/>
          </p:cNvSpPr>
          <p:nvPr>
            <p:ph sz="quarter" idx="13"/>
          </p:nvPr>
        </p:nvSpPr>
        <p:spPr>
          <a:xfrm>
            <a:off x="2423592" y="764704"/>
            <a:ext cx="7787208" cy="5255096"/>
          </a:xfrm>
        </p:spPr>
        <p:txBody>
          <a:bodyPr>
            <a:normAutofit/>
          </a:bodyPr>
          <a:lstStyle/>
          <a:p>
            <a:pPr marL="0" indent="0" algn="ctr">
              <a:buNone/>
            </a:pPr>
            <a:r>
              <a:rPr lang="cs-CZ" sz="1400" b="1" dirty="0">
                <a:solidFill>
                  <a:srgbClr val="0070C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9 </a:t>
            </a:r>
            <a:r>
              <a:rPr lang="cs-CZ" sz="14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400"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Pachatel, spolupachatel a účastník</a:t>
            </a:r>
            <a:endPar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1) </a:t>
            </a:r>
            <a:r>
              <a:rPr lang="cs-CZ" sz="1200" b="1" i="1" dirty="0">
                <a:solidFill>
                  <a:srgbClr val="7030A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Pachatelem trestného činu je právnická osoba</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které </a:t>
            </a:r>
            <a:r>
              <a:rPr lang="cs-CZ" sz="1200" b="1"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lze přičítat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porušení nebo ohrožení zájmu chráněného trestním zákonem způsobem uvedeným v tomto zákoně</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2) </a:t>
            </a:r>
            <a:r>
              <a:rPr lang="cs-CZ" sz="1200" b="1" i="1" dirty="0">
                <a:solidFill>
                  <a:srgbClr val="7030A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Pachatelem je i právnická osoba</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která k provedení činu </a:t>
            </a:r>
            <a:r>
              <a:rPr lang="cs-CZ" sz="1200" b="1"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užila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jiné právnické nebo fyzické osoby</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3)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Trestní odpovědností právnické osoby není dotčena trestní odpovědnost fyzických osob uvedených v § 8 odst. 1 a trestní odpovědností těchto fyzických osob není dotčena trestní odpovědnost právnické osoby. Byl-li trestný čin spáchán společným jednáním více osob, z nichž alespoň jedna je osoba právnická, odpovídá každá z nich, jako by trestný čin spáchala sama</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ctr">
              <a:buNone/>
            </a:pPr>
            <a:r>
              <a:rPr lang="cs-CZ" sz="1500" b="1" dirty="0">
                <a:solidFill>
                  <a:srgbClr val="0070C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10 </a:t>
            </a:r>
            <a:r>
              <a:rPr lang="cs-CZ" sz="15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500"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Trestní odpovědnost právního nástupce právnické osoby</a:t>
            </a:r>
            <a:endPar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1)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Trestní odpovědnost právnické osoby </a:t>
            </a:r>
            <a:r>
              <a:rPr lang="cs-CZ" sz="1200" b="1"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přechází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na všechny její právní nástupce</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2)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Přešla-li trestní odpovědnost podle odstavce 1 na </a:t>
            </a:r>
            <a:r>
              <a:rPr lang="cs-CZ" sz="1200" b="1"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více právních nástupců právnické osoby</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přihlédne soud při rozhodování o druhu a výměře trestu nebo ochranného opatření i k tomu, v jakém rozsahu na každého z nich přešly výnosy, užitky a jiné výhody ze spáchaného trestného činu, případně i k tomu, v jakém rozsahu kterýkoli z nich pokračuje v činnosti, v souvislosti s níž byl spáchán trestný čin</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3)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Na ukládání úhrnného, souhrnného a společného trestu právnímu nástupci se obdobně užijí ustanovení trestního zákoníku; nepřichází-li takový postup v úvahu vzhledem k povaze právního nástupnictví nebo z jiných důvodů, soud uloží samostatný trest</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2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4)</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2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Obdobně podle odstavců 1 až 3 bude soud postupovat v případě, že </a:t>
            </a:r>
            <a:r>
              <a:rPr lang="cs-CZ" sz="1200" b="1"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dojde ke zrušení právnické osoby po pravomocném skončení trestního stíhání</a:t>
            </a:r>
            <a:r>
              <a:rPr lang="cs-CZ" sz="12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p:txBody>
      </p:sp>
    </p:spTree>
    <p:extLst>
      <p:ext uri="{BB962C8B-B14F-4D97-AF65-F5344CB8AC3E}">
        <p14:creationId xmlns:p14="http://schemas.microsoft.com/office/powerpoint/2010/main" val="164809373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7408" y="4941168"/>
            <a:ext cx="10306993" cy="574000"/>
          </a:xfrm>
        </p:spPr>
        <p:txBody>
          <a:bodyPr/>
          <a:lstStyle/>
          <a:p>
            <a:pPr marL="0" indent="0" algn="ctr">
              <a:buNone/>
            </a:pPr>
            <a:r>
              <a:rPr lang="cs-CZ" sz="2000" i="1" dirty="0">
                <a:solidFill>
                  <a:srgbClr val="C0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TOPO – obecná ustanovení</a:t>
            </a:r>
            <a:endParaRPr lang="cs-CZ" sz="2000" dirty="0"/>
          </a:p>
        </p:txBody>
      </p:sp>
      <p:sp>
        <p:nvSpPr>
          <p:cNvPr id="3" name="Zástupný symbol pro obsah 2"/>
          <p:cNvSpPr>
            <a:spLocks noGrp="1"/>
          </p:cNvSpPr>
          <p:nvPr>
            <p:ph sz="quarter" idx="13"/>
          </p:nvPr>
        </p:nvSpPr>
        <p:spPr>
          <a:xfrm>
            <a:off x="695400" y="332656"/>
            <a:ext cx="10729192" cy="3873584"/>
          </a:xfrm>
        </p:spPr>
        <p:txBody>
          <a:bodyPr>
            <a:normAutofit/>
          </a:bodyPr>
          <a:lstStyle/>
          <a:p>
            <a:pPr marL="45720" indent="0" algn="ctr">
              <a:buNone/>
            </a:pPr>
            <a:r>
              <a:rPr lang="cs-CZ" sz="1800" b="1" dirty="0">
                <a:solidFill>
                  <a:srgbClr val="FFC000"/>
                </a:solidFill>
                <a:effectLst>
                  <a:outerShdw blurRad="38100" dist="38100" dir="2700000" algn="tl">
                    <a:srgbClr val="000000">
                      <a:alpha val="43137"/>
                    </a:srgbClr>
                  </a:outerShdw>
                </a:effectLst>
                <a:latin typeface="Garamond" panose="02020404030301010803" pitchFamily="18" charset="0"/>
              </a:rPr>
              <a:t>Struktura a účinnost zákona č. 418/2011 Sb.</a:t>
            </a:r>
          </a:p>
          <a:p>
            <a:pPr marL="45720" indent="0">
              <a:buNone/>
            </a:pPr>
            <a:r>
              <a:rPr lang="cs-CZ" sz="1400" b="1" dirty="0">
                <a:solidFill>
                  <a:srgbClr val="00B0F0"/>
                </a:solidFill>
                <a:effectLst>
                  <a:outerShdw blurRad="38100" dist="38100" dir="2700000" algn="tl">
                    <a:srgbClr val="000000">
                      <a:alpha val="43137"/>
                    </a:srgbClr>
                  </a:outerShdw>
                </a:effectLst>
                <a:latin typeface="Garamond" panose="02020404030301010803" pitchFamily="18" charset="0"/>
              </a:rPr>
              <a:t>Část první </a:t>
            </a:r>
            <a:r>
              <a:rPr lang="cs-CZ" sz="1400" dirty="0">
                <a:effectLst>
                  <a:outerShdw blurRad="38100" dist="38100" dir="2700000" algn="tl">
                    <a:srgbClr val="000000">
                      <a:alpha val="43137"/>
                    </a:srgbClr>
                  </a:outerShdw>
                </a:effectLst>
                <a:latin typeface="Garamond" panose="02020404030301010803" pitchFamily="18" charset="0"/>
              </a:rPr>
              <a:t>– Obecná ustanovení (§§ 1 – 6)</a:t>
            </a:r>
          </a:p>
          <a:p>
            <a:pPr marL="45720" indent="0">
              <a:buNone/>
            </a:pPr>
            <a:r>
              <a:rPr lang="cs-CZ" sz="1400" b="1" dirty="0">
                <a:solidFill>
                  <a:srgbClr val="00B0F0"/>
                </a:solidFill>
                <a:effectLst>
                  <a:outerShdw blurRad="38100" dist="38100" dir="2700000" algn="tl">
                    <a:srgbClr val="000000">
                      <a:alpha val="43137"/>
                    </a:srgbClr>
                  </a:outerShdw>
                </a:effectLst>
                <a:latin typeface="Garamond" panose="02020404030301010803" pitchFamily="18" charset="0"/>
              </a:rPr>
              <a:t>Část druhá </a:t>
            </a:r>
            <a:r>
              <a:rPr lang="cs-CZ" sz="1400" dirty="0">
                <a:effectLst>
                  <a:outerShdw blurRad="38100" dist="38100" dir="2700000" algn="tl">
                    <a:srgbClr val="000000">
                      <a:alpha val="43137"/>
                    </a:srgbClr>
                  </a:outerShdw>
                </a:effectLst>
                <a:latin typeface="Garamond" panose="02020404030301010803" pitchFamily="18" charset="0"/>
              </a:rPr>
              <a:t>– Základy trestní odpovědnosti právnických osob (§§ 7 – 13)</a:t>
            </a:r>
          </a:p>
          <a:p>
            <a:pPr marL="45720" indent="0">
              <a:buNone/>
            </a:pPr>
            <a:r>
              <a:rPr lang="cs-CZ" sz="1400" b="1" dirty="0">
                <a:solidFill>
                  <a:srgbClr val="00B0F0"/>
                </a:solidFill>
                <a:effectLst>
                  <a:outerShdw blurRad="38100" dist="38100" dir="2700000" algn="tl">
                    <a:srgbClr val="000000">
                      <a:alpha val="43137"/>
                    </a:srgbClr>
                  </a:outerShdw>
                </a:effectLst>
                <a:latin typeface="Garamond" panose="02020404030301010803" pitchFamily="18" charset="0"/>
              </a:rPr>
              <a:t>Část třetí </a:t>
            </a:r>
            <a:r>
              <a:rPr lang="cs-CZ" sz="1400" dirty="0">
                <a:effectLst>
                  <a:outerShdw blurRad="38100" dist="38100" dir="2700000" algn="tl">
                    <a:srgbClr val="000000">
                      <a:alpha val="43137"/>
                    </a:srgbClr>
                  </a:outerShdw>
                </a:effectLst>
                <a:latin typeface="Garamond" panose="02020404030301010803" pitchFamily="18" charset="0"/>
              </a:rPr>
              <a:t>– Tresty a ochranná opatření (§§ 14 – 25)</a:t>
            </a:r>
          </a:p>
          <a:p>
            <a:pPr marL="45720" indent="0">
              <a:buNone/>
            </a:pPr>
            <a:r>
              <a:rPr lang="cs-CZ" sz="1400" i="1" dirty="0">
                <a:solidFill>
                  <a:srgbClr val="FFC000"/>
                </a:solidFill>
                <a:effectLst>
                  <a:outerShdw blurRad="38100" dist="38100" dir="2700000" algn="tl">
                    <a:srgbClr val="000000">
                      <a:alpha val="43137"/>
                    </a:srgbClr>
                  </a:outerShdw>
                </a:effectLst>
                <a:latin typeface="Garamond" panose="02020404030301010803" pitchFamily="18" charset="0"/>
              </a:rPr>
              <a:t>Hlava I. </a:t>
            </a:r>
            <a:r>
              <a:rPr lang="cs-CZ" sz="1400" dirty="0">
                <a:effectLst>
                  <a:outerShdw blurRad="38100" dist="38100" dir="2700000" algn="tl">
                    <a:srgbClr val="000000">
                      <a:alpha val="43137"/>
                    </a:srgbClr>
                  </a:outerShdw>
                </a:effectLst>
                <a:latin typeface="Garamond" panose="02020404030301010803" pitchFamily="18" charset="0"/>
              </a:rPr>
              <a:t>– Obecná ustanovení (§ 14 - § 15)</a:t>
            </a:r>
          </a:p>
          <a:p>
            <a:pPr marL="45720" indent="0">
              <a:buNone/>
            </a:pPr>
            <a:r>
              <a:rPr lang="cs-CZ" sz="1400" i="1" dirty="0">
                <a:solidFill>
                  <a:srgbClr val="FFC000"/>
                </a:solidFill>
                <a:effectLst>
                  <a:outerShdw blurRad="38100" dist="38100" dir="2700000" algn="tl">
                    <a:srgbClr val="000000">
                      <a:alpha val="43137"/>
                    </a:srgbClr>
                  </a:outerShdw>
                </a:effectLst>
                <a:latin typeface="Garamond" panose="02020404030301010803" pitchFamily="18" charset="0"/>
              </a:rPr>
              <a:t> Hlava II. </a:t>
            </a:r>
            <a:r>
              <a:rPr lang="cs-CZ" sz="1400" dirty="0">
                <a:effectLst>
                  <a:outerShdw blurRad="38100" dist="38100" dir="2700000" algn="tl">
                    <a:srgbClr val="000000">
                      <a:alpha val="43137"/>
                    </a:srgbClr>
                  </a:outerShdw>
                </a:effectLst>
                <a:latin typeface="Garamond" panose="02020404030301010803" pitchFamily="18" charset="0"/>
              </a:rPr>
              <a:t>– Ukládání jednotlivých druhů trestů (§ 16 - § 23)</a:t>
            </a:r>
          </a:p>
          <a:p>
            <a:pPr marL="45720" indent="0">
              <a:buNone/>
            </a:pPr>
            <a:r>
              <a:rPr lang="cs-CZ" sz="1400" i="1" dirty="0">
                <a:solidFill>
                  <a:srgbClr val="FFC000"/>
                </a:solidFill>
                <a:effectLst>
                  <a:outerShdw blurRad="38100" dist="38100" dir="2700000" algn="tl">
                    <a:srgbClr val="000000">
                      <a:alpha val="43137"/>
                    </a:srgbClr>
                  </a:outerShdw>
                </a:effectLst>
                <a:latin typeface="Garamond" panose="02020404030301010803" pitchFamily="18" charset="0"/>
              </a:rPr>
              <a:t>Hlava III. </a:t>
            </a:r>
            <a:r>
              <a:rPr lang="cs-CZ" sz="1400" dirty="0">
                <a:effectLst>
                  <a:outerShdw blurRad="38100" dist="38100" dir="2700000" algn="tl">
                    <a:srgbClr val="000000">
                      <a:alpha val="43137"/>
                    </a:srgbClr>
                  </a:outerShdw>
                </a:effectLst>
                <a:latin typeface="Garamond" panose="02020404030301010803" pitchFamily="18" charset="0"/>
              </a:rPr>
              <a:t>– Zánik výkonu trestu (§ 24 - § 25)</a:t>
            </a:r>
          </a:p>
          <a:p>
            <a:pPr marL="45720" indent="0">
              <a:buNone/>
            </a:pPr>
            <a:r>
              <a:rPr lang="cs-CZ" sz="1400" i="1" dirty="0">
                <a:solidFill>
                  <a:srgbClr val="FFC000"/>
                </a:solidFill>
                <a:effectLst>
                  <a:outerShdw blurRad="38100" dist="38100" dir="2700000" algn="tl">
                    <a:srgbClr val="000000">
                      <a:alpha val="43137"/>
                    </a:srgbClr>
                  </a:outerShdw>
                </a:effectLst>
                <a:latin typeface="Garamond" panose="02020404030301010803" pitchFamily="18" charset="0"/>
              </a:rPr>
              <a:t>Hlava IV. </a:t>
            </a:r>
            <a:r>
              <a:rPr lang="cs-CZ" sz="1400" dirty="0">
                <a:effectLst>
                  <a:outerShdw blurRad="38100" dist="38100" dir="2700000" algn="tl">
                    <a:srgbClr val="000000">
                      <a:alpha val="43137"/>
                    </a:srgbClr>
                  </a:outerShdw>
                </a:effectLst>
                <a:latin typeface="Garamond" panose="02020404030301010803" pitchFamily="18" charset="0"/>
              </a:rPr>
              <a:t>- Ochranná opatření (§ 26 - § 26a)</a:t>
            </a:r>
          </a:p>
          <a:p>
            <a:pPr marL="45720" indent="0">
              <a:buNone/>
            </a:pPr>
            <a:r>
              <a:rPr lang="cs-CZ" sz="1400" i="1" dirty="0">
                <a:solidFill>
                  <a:srgbClr val="FFC000"/>
                </a:solidFill>
                <a:effectLst>
                  <a:outerShdw blurRad="38100" dist="38100" dir="2700000" algn="tl">
                    <a:srgbClr val="000000">
                      <a:alpha val="43137"/>
                    </a:srgbClr>
                  </a:outerShdw>
                </a:effectLst>
                <a:latin typeface="Garamond" panose="02020404030301010803" pitchFamily="18" charset="0"/>
              </a:rPr>
              <a:t>Hlava V.</a:t>
            </a:r>
            <a:r>
              <a:rPr lang="cs-CZ" sz="1400" dirty="0">
                <a:effectLst>
                  <a:outerShdw blurRad="38100" dist="38100" dir="2700000" algn="tl">
                    <a:srgbClr val="000000">
                      <a:alpha val="43137"/>
                    </a:srgbClr>
                  </a:outerShdw>
                </a:effectLst>
                <a:latin typeface="Garamond" panose="02020404030301010803" pitchFamily="18" charset="0"/>
              </a:rPr>
              <a:t> – Zánik účinků </a:t>
            </a:r>
            <a:r>
              <a:rPr lang="cs-CZ" sz="1400" dirty="0" err="1">
                <a:effectLst>
                  <a:outerShdw blurRad="38100" dist="38100" dir="2700000" algn="tl">
                    <a:srgbClr val="000000">
                      <a:alpha val="43137"/>
                    </a:srgbClr>
                  </a:outerShdw>
                </a:effectLst>
                <a:latin typeface="Garamond" panose="02020404030301010803" pitchFamily="18" charset="0"/>
              </a:rPr>
              <a:t>odosuzení</a:t>
            </a:r>
            <a:r>
              <a:rPr lang="cs-CZ" sz="1400" dirty="0">
                <a:effectLst>
                  <a:outerShdw blurRad="38100" dist="38100" dir="2700000" algn="tl">
                    <a:srgbClr val="000000">
                      <a:alpha val="43137"/>
                    </a:srgbClr>
                  </a:outerShdw>
                </a:effectLst>
                <a:latin typeface="Garamond" panose="02020404030301010803" pitchFamily="18" charset="0"/>
              </a:rPr>
              <a:t> (§ 27)</a:t>
            </a:r>
          </a:p>
          <a:p>
            <a:pPr marL="45720" indent="0">
              <a:buNone/>
            </a:pPr>
            <a:r>
              <a:rPr lang="cs-CZ" sz="1400" b="1" dirty="0">
                <a:solidFill>
                  <a:srgbClr val="00B0F0"/>
                </a:solidFill>
                <a:effectLst>
                  <a:outerShdw blurRad="38100" dist="38100" dir="2700000" algn="tl">
                    <a:srgbClr val="000000">
                      <a:alpha val="43137"/>
                    </a:srgbClr>
                  </a:outerShdw>
                </a:effectLst>
                <a:latin typeface="Garamond" panose="02020404030301010803" pitchFamily="18" charset="0"/>
              </a:rPr>
              <a:t>Část čtvrtá </a:t>
            </a:r>
            <a:r>
              <a:rPr lang="cs-CZ" sz="1400" dirty="0">
                <a:effectLst>
                  <a:outerShdw blurRad="38100" dist="38100" dir="2700000" algn="tl">
                    <a:srgbClr val="000000">
                      <a:alpha val="43137"/>
                    </a:srgbClr>
                  </a:outerShdw>
                </a:effectLst>
                <a:latin typeface="Garamond" panose="02020404030301010803" pitchFamily="18" charset="0"/>
              </a:rPr>
              <a:t>– Zvláštní ustanovení o řízení proti právnickým osobám (§§ 29 – 41) </a:t>
            </a:r>
            <a:r>
              <a:rPr lang="cs-CZ" sz="1400" i="1" dirty="0">
                <a:effectLst>
                  <a:outerShdw blurRad="38100" dist="38100" dir="2700000" algn="tl">
                    <a:srgbClr val="000000">
                      <a:alpha val="43137"/>
                    </a:srgbClr>
                  </a:outerShdw>
                </a:effectLst>
                <a:latin typeface="Garamond" panose="02020404030301010803" pitchFamily="18" charset="0"/>
              </a:rPr>
              <a:t>zrušeno ustanovení § 28</a:t>
            </a:r>
            <a:endParaRPr lang="cs-CZ" sz="1400" dirty="0">
              <a:effectLst>
                <a:outerShdw blurRad="38100" dist="38100" dir="2700000" algn="tl">
                  <a:srgbClr val="000000">
                    <a:alpha val="43137"/>
                  </a:srgbClr>
                </a:outerShdw>
              </a:effectLst>
              <a:latin typeface="Garamond" panose="02020404030301010803" pitchFamily="18" charset="0"/>
            </a:endParaRPr>
          </a:p>
          <a:p>
            <a:pPr marL="45720" indent="0">
              <a:buNone/>
            </a:pPr>
            <a:r>
              <a:rPr lang="cs-CZ" sz="1400" b="1" dirty="0">
                <a:solidFill>
                  <a:srgbClr val="00B0F0"/>
                </a:solidFill>
                <a:effectLst>
                  <a:outerShdw blurRad="38100" dist="38100" dir="2700000" algn="tl">
                    <a:srgbClr val="000000">
                      <a:alpha val="43137"/>
                    </a:srgbClr>
                  </a:outerShdw>
                </a:effectLst>
                <a:latin typeface="Garamond" panose="02020404030301010803" pitchFamily="18" charset="0"/>
              </a:rPr>
              <a:t>Část pátá </a:t>
            </a:r>
            <a:r>
              <a:rPr lang="cs-CZ" sz="1400" dirty="0">
                <a:effectLst>
                  <a:outerShdw blurRad="38100" dist="38100" dir="2700000" algn="tl">
                    <a:srgbClr val="000000">
                      <a:alpha val="43137"/>
                    </a:srgbClr>
                  </a:outerShdw>
                </a:effectLst>
                <a:latin typeface="Garamond" panose="02020404030301010803" pitchFamily="18" charset="0"/>
              </a:rPr>
              <a:t>– Zvláštní ustanovení o řízení o mezinárodní justiční spolupráci ve věcech trestních (§ 42) </a:t>
            </a:r>
            <a:r>
              <a:rPr lang="cs-CZ" sz="1400" i="1" dirty="0">
                <a:effectLst>
                  <a:outerShdw blurRad="38100" dist="38100" dir="2700000" algn="tl">
                    <a:srgbClr val="000000">
                      <a:alpha val="43137"/>
                    </a:srgbClr>
                  </a:outerShdw>
                </a:effectLst>
                <a:latin typeface="Garamond" panose="02020404030301010803" pitchFamily="18" charset="0"/>
              </a:rPr>
              <a:t>zrušena ustanovení §§ 43 - 47</a:t>
            </a:r>
          </a:p>
          <a:p>
            <a:pPr marL="45720" indent="0">
              <a:buNone/>
            </a:pPr>
            <a:r>
              <a:rPr lang="cs-CZ" sz="1400" b="1" dirty="0">
                <a:solidFill>
                  <a:srgbClr val="00B0F0"/>
                </a:solidFill>
                <a:effectLst>
                  <a:outerShdw blurRad="38100" dist="38100" dir="2700000" algn="tl">
                    <a:srgbClr val="000000">
                      <a:alpha val="43137"/>
                    </a:srgbClr>
                  </a:outerShdw>
                </a:effectLst>
                <a:latin typeface="Garamond" panose="02020404030301010803" pitchFamily="18" charset="0"/>
              </a:rPr>
              <a:t>Část šestá </a:t>
            </a:r>
            <a:r>
              <a:rPr lang="cs-CZ" sz="1400" dirty="0">
                <a:effectLst>
                  <a:outerShdw blurRad="38100" dist="38100" dir="2700000" algn="tl">
                    <a:srgbClr val="000000">
                      <a:alpha val="43137"/>
                    </a:srgbClr>
                  </a:outerShdw>
                </a:effectLst>
                <a:latin typeface="Garamond" panose="02020404030301010803" pitchFamily="18" charset="0"/>
              </a:rPr>
              <a:t>– Účinnost (§ 48) – </a:t>
            </a:r>
            <a:r>
              <a:rPr lang="cs-CZ" sz="1600" b="1" dirty="0">
                <a:solidFill>
                  <a:srgbClr val="FFC000"/>
                </a:solidFill>
                <a:effectLst>
                  <a:outerShdw blurRad="38100" dist="38100" dir="2700000" algn="tl">
                    <a:srgbClr val="000000">
                      <a:alpha val="43137"/>
                    </a:srgbClr>
                  </a:outerShdw>
                </a:effectLst>
                <a:latin typeface="Garamond" panose="02020404030301010803" pitchFamily="18" charset="0"/>
              </a:rPr>
              <a:t>od 1. 1. 2012</a:t>
            </a:r>
            <a:endParaRPr lang="cs-CZ" sz="1600" dirty="0">
              <a:solidFill>
                <a:srgbClr val="FFC000"/>
              </a:solidFill>
              <a:effectLst>
                <a:outerShdw blurRad="38100" dist="38100" dir="2700000" algn="tl">
                  <a:srgbClr val="000000">
                    <a:alpha val="43137"/>
                  </a:srgbClr>
                </a:outerShdw>
              </a:effectLst>
              <a:latin typeface="Garamond" panose="02020404030301010803" pitchFamily="18" charset="0"/>
            </a:endParaRPr>
          </a:p>
        </p:txBody>
      </p:sp>
    </p:spTree>
    <p:extLst>
      <p:ext uri="{BB962C8B-B14F-4D97-AF65-F5344CB8AC3E}">
        <p14:creationId xmlns:p14="http://schemas.microsoft.com/office/powerpoint/2010/main" val="1144092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C49B2C-1A64-46D8-9A15-72A102342556}"/>
              </a:ext>
            </a:extLst>
          </p:cNvPr>
          <p:cNvSpPr>
            <a:spLocks noGrp="1"/>
          </p:cNvSpPr>
          <p:nvPr>
            <p:ph type="title"/>
          </p:nvPr>
        </p:nvSpPr>
        <p:spPr>
          <a:xfrm>
            <a:off x="1271464" y="4941168"/>
            <a:ext cx="9802937" cy="574000"/>
          </a:xfrm>
        </p:spPr>
        <p:txBody>
          <a:bodyPr/>
          <a:lstStyle/>
          <a:p>
            <a:pPr algn="ctr"/>
            <a:r>
              <a:rPr lang="cs-CZ" sz="2000" i="1" dirty="0">
                <a:solidFill>
                  <a:srgbClr val="C0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TOPO – obecná ustanovení</a:t>
            </a:r>
            <a:endParaRPr lang="cs-CZ" sz="2000" dirty="0"/>
          </a:p>
        </p:txBody>
      </p:sp>
      <p:sp>
        <p:nvSpPr>
          <p:cNvPr id="3" name="Zástupný obsah 2">
            <a:extLst>
              <a:ext uri="{FF2B5EF4-FFF2-40B4-BE49-F238E27FC236}">
                <a16:creationId xmlns:a16="http://schemas.microsoft.com/office/drawing/2014/main" id="{B8C18AD9-1143-4E43-8358-C6CD84034F5E}"/>
              </a:ext>
            </a:extLst>
          </p:cNvPr>
          <p:cNvSpPr>
            <a:spLocks noGrp="1"/>
          </p:cNvSpPr>
          <p:nvPr>
            <p:ph sz="quarter" idx="13"/>
          </p:nvPr>
        </p:nvSpPr>
        <p:spPr>
          <a:xfrm>
            <a:off x="1199456" y="188640"/>
            <a:ext cx="10297144" cy="4536504"/>
          </a:xfrm>
        </p:spPr>
        <p:txBody>
          <a:bodyPr>
            <a:normAutofit fontScale="92500" lnSpcReduction="10000"/>
          </a:bodyPr>
          <a:lstStyle/>
          <a:p>
            <a:pPr marL="45720" indent="0" algn="ctr">
              <a:buNone/>
            </a:pPr>
            <a:r>
              <a:rPr lang="cs-CZ" sz="1800" b="1" dirty="0">
                <a:solidFill>
                  <a:srgbClr val="FFC000"/>
                </a:solidFill>
                <a:effectLst>
                  <a:outerShdw blurRad="38100" dist="38100" dir="2700000" algn="tl">
                    <a:srgbClr val="000000">
                      <a:alpha val="43137"/>
                    </a:srgbClr>
                  </a:outerShdw>
                </a:effectLst>
                <a:latin typeface="Garamond" panose="02020404030301010803" pitchFamily="18" charset="0"/>
              </a:rPr>
              <a:t>Významné změny zákona</a:t>
            </a:r>
          </a:p>
          <a:p>
            <a:pPr marL="45720" indent="0" algn="just">
              <a:buNone/>
            </a:pPr>
            <a:r>
              <a:rPr lang="cs-CZ" sz="1400" b="1" dirty="0">
                <a:solidFill>
                  <a:srgbClr val="00B0F0"/>
                </a:solidFill>
                <a:effectLst>
                  <a:outerShdw blurRad="38100" dist="38100" dir="2700000" algn="tl">
                    <a:srgbClr val="000000">
                      <a:alpha val="43137"/>
                    </a:srgbClr>
                  </a:outerShdw>
                </a:effectLst>
                <a:latin typeface="Garamond" panose="02020404030301010803" pitchFamily="18" charset="0"/>
              </a:rPr>
              <a:t>Č. 105/2013 Sb</a:t>
            </a:r>
            <a:r>
              <a:rPr lang="cs-CZ" sz="1400" dirty="0">
                <a:effectLst>
                  <a:outerShdw blurRad="38100" dist="38100" dir="2700000" algn="tl">
                    <a:srgbClr val="000000">
                      <a:alpha val="43137"/>
                    </a:srgbClr>
                  </a:outerShdw>
                </a:effectLst>
                <a:latin typeface="Garamond" panose="02020404030301010803" pitchFamily="18" charset="0"/>
              </a:rPr>
              <a:t>., </a:t>
            </a:r>
            <a:r>
              <a:rPr lang="cs-CZ" sz="1400" i="0" dirty="0">
                <a:solidFill>
                  <a:srgbClr val="000000"/>
                </a:solidFill>
                <a:effectLst>
                  <a:outerShdw blurRad="38100" dist="38100" dir="2700000" algn="tl">
                    <a:srgbClr val="000000">
                      <a:alpha val="43137"/>
                    </a:srgbClr>
                  </a:outerShdw>
                </a:effectLst>
                <a:latin typeface="Garamond" panose="02020404030301010803" pitchFamily="18" charset="0"/>
              </a:rPr>
              <a:t>o změně některých zákonů v souvislosti s přijetím zákona o mezinárodní justiční spolupráci ve věcech trestních;</a:t>
            </a:r>
          </a:p>
          <a:p>
            <a:pPr algn="just">
              <a:buFontTx/>
              <a:buChar char="-"/>
            </a:pPr>
            <a:r>
              <a:rPr lang="cs-CZ" sz="1400" b="1" i="0" dirty="0">
                <a:solidFill>
                  <a:srgbClr val="000000"/>
                </a:solidFill>
                <a:effectLst>
                  <a:outerShdw blurRad="38100" dist="38100" dir="2700000" algn="tl">
                    <a:srgbClr val="000000">
                      <a:alpha val="43137"/>
                    </a:srgbClr>
                  </a:outerShdw>
                </a:effectLst>
                <a:latin typeface="Garamond" panose="02020404030301010803" pitchFamily="18" charset="0"/>
              </a:rPr>
              <a:t>§ 1 odst. 2, nové znění § 42 a zrušení §§ 43 – 47; </a:t>
            </a:r>
            <a:r>
              <a:rPr lang="cs-CZ" sz="1400" b="1" i="0" dirty="0">
                <a:solidFill>
                  <a:srgbClr val="C00000"/>
                </a:solidFill>
                <a:effectLst>
                  <a:outerShdw blurRad="38100" dist="38100" dir="2700000" algn="tl">
                    <a:srgbClr val="000000">
                      <a:alpha val="43137"/>
                    </a:srgbClr>
                  </a:outerShdw>
                </a:effectLst>
                <a:latin typeface="Garamond" panose="02020404030301010803" pitchFamily="18" charset="0"/>
              </a:rPr>
              <a:t>účinnost od 30. 4. 2013</a:t>
            </a:r>
          </a:p>
          <a:p>
            <a:pPr algn="just">
              <a:buFontTx/>
              <a:buChar char="-"/>
            </a:pPr>
            <a:endParaRPr lang="cs-CZ" sz="1400" b="1" i="0" dirty="0">
              <a:solidFill>
                <a:srgbClr val="C00000"/>
              </a:solidFill>
              <a:effectLst>
                <a:outerShdw blurRad="38100" dist="38100" dir="2700000" algn="tl">
                  <a:srgbClr val="000000">
                    <a:alpha val="43137"/>
                  </a:srgbClr>
                </a:outerShdw>
              </a:effectLst>
              <a:latin typeface="Garamond" panose="02020404030301010803" pitchFamily="18" charset="0"/>
            </a:endParaRPr>
          </a:p>
          <a:p>
            <a:pPr marL="45720" indent="0" algn="just">
              <a:buNone/>
            </a:pPr>
            <a:r>
              <a:rPr lang="cs-CZ" sz="1400" b="1" dirty="0">
                <a:solidFill>
                  <a:srgbClr val="00B0F0"/>
                </a:solidFill>
                <a:effectLst>
                  <a:outerShdw blurRad="38100" dist="38100" dir="2700000" algn="tl">
                    <a:srgbClr val="000000">
                      <a:alpha val="43137"/>
                    </a:srgbClr>
                  </a:outerShdw>
                </a:effectLst>
                <a:latin typeface="Garamond" panose="02020404030301010803" pitchFamily="18" charset="0"/>
              </a:rPr>
              <a:t>Č. 141/2014 Sb. </a:t>
            </a:r>
            <a:r>
              <a:rPr lang="cs-CZ" sz="1400" dirty="0">
                <a:effectLst>
                  <a:outerShdw blurRad="38100" dist="38100" dir="2700000" algn="tl">
                    <a:srgbClr val="000000">
                      <a:alpha val="43137"/>
                    </a:srgbClr>
                  </a:outerShdw>
                </a:effectLst>
                <a:latin typeface="Garamond" panose="02020404030301010803" pitchFamily="18" charset="0"/>
              </a:rPr>
              <a:t>– </a:t>
            </a:r>
            <a:r>
              <a:rPr lang="cs-CZ" sz="1400" dirty="0">
                <a:solidFill>
                  <a:schemeClr val="tx1"/>
                </a:solidFill>
                <a:effectLst>
                  <a:outerShdw blurRad="38100" dist="38100" dir="2700000" algn="tl">
                    <a:srgbClr val="000000">
                      <a:alpha val="43137"/>
                    </a:srgbClr>
                  </a:outerShdw>
                </a:effectLst>
                <a:latin typeface="Garamond" panose="02020404030301010803" pitchFamily="18" charset="0"/>
              </a:rPr>
              <a:t>do </a:t>
            </a:r>
            <a:r>
              <a:rPr lang="cs-CZ" sz="1400" b="1" dirty="0">
                <a:solidFill>
                  <a:schemeClr val="tx1"/>
                </a:solidFill>
                <a:effectLst>
                  <a:outerShdw blurRad="38100" dist="38100" dir="2700000" algn="tl">
                    <a:srgbClr val="000000">
                      <a:alpha val="43137"/>
                    </a:srgbClr>
                  </a:outerShdw>
                </a:effectLst>
                <a:latin typeface="Garamond" panose="02020404030301010803" pitchFamily="18" charset="0"/>
              </a:rPr>
              <a:t>§ 7</a:t>
            </a:r>
            <a:r>
              <a:rPr lang="cs-CZ" sz="1400" dirty="0">
                <a:solidFill>
                  <a:schemeClr val="tx1"/>
                </a:solidFill>
                <a:effectLst>
                  <a:outerShdw blurRad="38100" dist="38100" dir="2700000" algn="tl">
                    <a:srgbClr val="000000">
                      <a:alpha val="43137"/>
                    </a:srgbClr>
                  </a:outerShdw>
                </a:effectLst>
                <a:latin typeface="Garamond" panose="02020404030301010803" pitchFamily="18" charset="0"/>
              </a:rPr>
              <a:t> nově zařazené trestné činy – </a:t>
            </a:r>
            <a:r>
              <a:rPr lang="cs-CZ" sz="1400" b="0" i="0" dirty="0">
                <a:solidFill>
                  <a:schemeClr val="tx1"/>
                </a:solidFill>
                <a:effectLst>
                  <a:outerShdw blurRad="38100" dist="38100" dir="2700000" algn="tl">
                    <a:srgbClr val="000000">
                      <a:alpha val="43137"/>
                    </a:srgbClr>
                  </a:outerShdw>
                </a:effectLst>
                <a:latin typeface="Garamond" panose="02020404030301010803" pitchFamily="18" charset="0"/>
              </a:rPr>
              <a:t>znásilnění, účast na pornografickém představení, navazování nedovolených kontaktů s dítětem a lichva; </a:t>
            </a:r>
            <a:r>
              <a:rPr lang="cs-CZ" sz="1400" b="1" i="0" dirty="0">
                <a:solidFill>
                  <a:srgbClr val="C00000"/>
                </a:solidFill>
                <a:effectLst>
                  <a:outerShdw blurRad="38100" dist="38100" dir="2700000" algn="tl">
                    <a:srgbClr val="000000">
                      <a:alpha val="43137"/>
                    </a:srgbClr>
                  </a:outerShdw>
                </a:effectLst>
                <a:latin typeface="Garamond" panose="02020404030301010803" pitchFamily="18" charset="0"/>
              </a:rPr>
              <a:t>účinnost od 1. 8. 2014</a:t>
            </a:r>
          </a:p>
          <a:p>
            <a:pPr marL="45720" indent="0" algn="just">
              <a:buNone/>
            </a:pPr>
            <a:endParaRPr lang="cs-CZ" sz="1400" b="1" i="0" dirty="0">
              <a:solidFill>
                <a:srgbClr val="C00000"/>
              </a:solidFill>
              <a:effectLst>
                <a:outerShdw blurRad="38100" dist="38100" dir="2700000" algn="tl">
                  <a:srgbClr val="000000">
                    <a:alpha val="43137"/>
                  </a:srgbClr>
                </a:outerShdw>
              </a:effectLst>
              <a:latin typeface="Garamond" panose="02020404030301010803" pitchFamily="18" charset="0"/>
            </a:endParaRPr>
          </a:p>
          <a:p>
            <a:pPr marL="45720" indent="0" algn="just">
              <a:buNone/>
            </a:pPr>
            <a:r>
              <a:rPr lang="cs-CZ" sz="1400" b="1" dirty="0">
                <a:solidFill>
                  <a:srgbClr val="00B0F0"/>
                </a:solidFill>
                <a:effectLst>
                  <a:outerShdw blurRad="38100" dist="38100" dir="2700000" algn="tl">
                    <a:srgbClr val="000000">
                      <a:alpha val="43137"/>
                    </a:srgbClr>
                  </a:outerShdw>
                </a:effectLst>
                <a:latin typeface="Garamond" panose="02020404030301010803" pitchFamily="18" charset="0"/>
              </a:rPr>
              <a:t>Č. 86/2015 Sb. </a:t>
            </a:r>
            <a:r>
              <a:rPr lang="cs-CZ" sz="1400" b="1" dirty="0">
                <a:solidFill>
                  <a:schemeClr val="tx1"/>
                </a:solidFill>
                <a:effectLst>
                  <a:outerShdw blurRad="38100" dist="38100" dir="2700000" algn="tl">
                    <a:srgbClr val="000000">
                      <a:alpha val="43137"/>
                    </a:srgbClr>
                  </a:outerShdw>
                </a:effectLst>
                <a:latin typeface="Garamond" panose="02020404030301010803" pitchFamily="18" charset="0"/>
              </a:rPr>
              <a:t>- </a:t>
            </a:r>
            <a:r>
              <a:rPr lang="cs-CZ" sz="1400" dirty="0">
                <a:solidFill>
                  <a:srgbClr val="000000"/>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rPr>
              <a:t>Změny v </a:t>
            </a:r>
            <a:r>
              <a:rPr lang="cs-CZ" sz="1400" strike="noStrike" dirty="0">
                <a:solidFill>
                  <a:srgbClr val="000000"/>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 15 odst. 1 písm. d)</a:t>
            </a:r>
            <a:r>
              <a:rPr lang="cs-CZ" sz="1400" dirty="0">
                <a:solidFill>
                  <a:srgbClr val="000000"/>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rPr>
              <a:t>, </a:t>
            </a:r>
            <a:r>
              <a:rPr lang="cs-CZ" sz="1400" strike="noStrike" dirty="0">
                <a:solidFill>
                  <a:srgbClr val="000000"/>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odst. 2 a 3</a:t>
            </a:r>
            <a:r>
              <a:rPr lang="cs-CZ" sz="1400" dirty="0">
                <a:solidFill>
                  <a:srgbClr val="000000"/>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rPr>
              <a:t>, </a:t>
            </a:r>
            <a:r>
              <a:rPr lang="cs-CZ" sz="1400" strike="noStrike" dirty="0">
                <a:solidFill>
                  <a:srgbClr val="000000"/>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hlinkClick r:id="rId4">
                  <a:extLst>
                    <a:ext uri="{A12FA001-AC4F-418D-AE19-62706E023703}">
                      <ahyp:hlinkClr xmlns:ahyp="http://schemas.microsoft.com/office/drawing/2018/hyperlinkcolor" val="tx"/>
                    </a:ext>
                  </a:extLst>
                </a:hlinkClick>
              </a:rPr>
              <a:t>§ 19</a:t>
            </a:r>
            <a:r>
              <a:rPr lang="cs-CZ" sz="1400" dirty="0">
                <a:solidFill>
                  <a:srgbClr val="000000"/>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rPr>
              <a:t>, </a:t>
            </a:r>
            <a:r>
              <a:rPr lang="cs-CZ" sz="1400" strike="noStrike" dirty="0">
                <a:solidFill>
                  <a:srgbClr val="000000"/>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hlinkClick r:id="rId5">
                  <a:extLst>
                    <a:ext uri="{A12FA001-AC4F-418D-AE19-62706E023703}">
                      <ahyp:hlinkClr xmlns:ahyp="http://schemas.microsoft.com/office/drawing/2018/hyperlinkcolor" val="tx"/>
                    </a:ext>
                  </a:extLst>
                </a:hlinkClick>
              </a:rPr>
              <a:t>§ 26</a:t>
            </a:r>
            <a:r>
              <a:rPr lang="cs-CZ" sz="1400" dirty="0">
                <a:solidFill>
                  <a:srgbClr val="000000"/>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rPr>
              <a:t>, </a:t>
            </a:r>
            <a:r>
              <a:rPr lang="cs-CZ" sz="1400" strike="noStrike" dirty="0">
                <a:solidFill>
                  <a:srgbClr val="000000"/>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 30 odst. 1</a:t>
            </a:r>
            <a:r>
              <a:rPr lang="cs-CZ" sz="1400" dirty="0">
                <a:solidFill>
                  <a:srgbClr val="000000"/>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rPr>
              <a:t>,  </a:t>
            </a:r>
            <a:r>
              <a:rPr lang="cs-CZ" sz="1400" strike="noStrike" dirty="0">
                <a:solidFill>
                  <a:srgbClr val="000000"/>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hlinkClick r:id="rId7">
                  <a:extLst>
                    <a:ext uri="{A12FA001-AC4F-418D-AE19-62706E023703}">
                      <ahyp:hlinkClr xmlns:ahyp="http://schemas.microsoft.com/office/drawing/2018/hyperlinkcolor" val="tx"/>
                    </a:ext>
                  </a:extLst>
                </a:hlinkClick>
              </a:rPr>
              <a:t>§ 33</a:t>
            </a:r>
            <a:r>
              <a:rPr lang="cs-CZ" sz="1400" dirty="0">
                <a:solidFill>
                  <a:srgbClr val="000000"/>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rPr>
              <a:t> odst. 2 až 6; </a:t>
            </a:r>
            <a:r>
              <a:rPr lang="cs-CZ" sz="1400" b="1" i="0" dirty="0">
                <a:solidFill>
                  <a:srgbClr val="C00000"/>
                </a:solidFill>
                <a:effectLst>
                  <a:outerShdw blurRad="38100" dist="38100" dir="2700000" algn="tl">
                    <a:srgbClr val="000000">
                      <a:alpha val="43137"/>
                    </a:srgbClr>
                  </a:outerShdw>
                </a:effectLst>
                <a:latin typeface="Garamond" panose="02020404030301010803" pitchFamily="18" charset="0"/>
              </a:rPr>
              <a:t>účinnost od 1. 6. 2015</a:t>
            </a:r>
          </a:p>
          <a:p>
            <a:pPr marL="45720" indent="0" algn="just">
              <a:buNone/>
            </a:pPr>
            <a:endParaRPr lang="cs-CZ" sz="1400" b="1" i="0" dirty="0">
              <a:solidFill>
                <a:srgbClr val="C00000"/>
              </a:solidFill>
              <a:effectLst>
                <a:outerShdw blurRad="38100" dist="38100" dir="2700000" algn="tl">
                  <a:srgbClr val="000000">
                    <a:alpha val="43137"/>
                  </a:srgbClr>
                </a:outerShdw>
              </a:effectLst>
              <a:latin typeface="Garamond" panose="02020404030301010803" pitchFamily="18" charset="0"/>
            </a:endParaRPr>
          </a:p>
          <a:p>
            <a:pPr marL="45720" indent="0" algn="just">
              <a:buNone/>
            </a:pPr>
            <a:r>
              <a:rPr lang="cs-CZ" sz="1400" b="1" dirty="0">
                <a:solidFill>
                  <a:srgbClr val="00B0F0"/>
                </a:solidFill>
                <a:effectLst>
                  <a:outerShdw blurRad="38100" dist="38100" dir="2700000" algn="tl">
                    <a:srgbClr val="000000">
                      <a:alpha val="43137"/>
                    </a:srgbClr>
                  </a:outerShdw>
                </a:effectLst>
                <a:latin typeface="Garamond" panose="02020404030301010803" pitchFamily="18" charset="0"/>
                <a:ea typeface="Calibri" panose="020F0502020204030204" pitchFamily="34" charset="0"/>
                <a:cs typeface="Times New Roman" panose="02020603050405020304" pitchFamily="18" charset="0"/>
              </a:rPr>
              <a:t>Č. 183/2016 Sb., </a:t>
            </a:r>
            <a:r>
              <a:rPr lang="cs-CZ" sz="1400" i="0" dirty="0">
                <a:solidFill>
                  <a:schemeClr val="tx1"/>
                </a:solidFill>
                <a:effectLst>
                  <a:outerShdw blurRad="38100" dist="38100" dir="2700000" algn="tl">
                    <a:srgbClr val="000000">
                      <a:alpha val="43137"/>
                    </a:srgbClr>
                  </a:outerShdw>
                </a:effectLst>
                <a:latin typeface="Garamond" panose="02020404030301010803" pitchFamily="18" charset="0"/>
              </a:rPr>
              <a:t>kterým se mění zákon o trestní odpovědnosti právnických osob a řízení proti nim, ve znění pozdějších předpisů; </a:t>
            </a:r>
            <a:r>
              <a:rPr lang="cs-CZ" sz="1400" dirty="0">
                <a:solidFill>
                  <a:schemeClr val="tx1"/>
                </a:solidFill>
                <a:effectLst>
                  <a:outerShdw blurRad="38100" dist="38100" dir="2700000" algn="tl">
                    <a:srgbClr val="000000">
                      <a:alpha val="43137"/>
                    </a:srgbClr>
                  </a:outerShdw>
                </a:effectLst>
                <a:latin typeface="Garamond" panose="02020404030301010803" pitchFamily="18" charset="0"/>
                <a:ea typeface="Calibri" panose="020F0502020204030204" pitchFamily="34" charset="0"/>
                <a:cs typeface="Times New Roman" panose="02020603050405020304" pitchFamily="18" charset="0"/>
              </a:rPr>
              <a:t>- </a:t>
            </a:r>
            <a:r>
              <a:rPr lang="cs-CZ" sz="1400" dirty="0">
                <a:solidFill>
                  <a:schemeClr val="tx1"/>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rPr>
              <a:t>Nová úprava </a:t>
            </a:r>
            <a:r>
              <a:rPr lang="cs-CZ" sz="1400" strike="noStrike" dirty="0">
                <a:solidFill>
                  <a:schemeClr val="tx1"/>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hlinkClick r:id="rId8">
                  <a:extLst>
                    <a:ext uri="{A12FA001-AC4F-418D-AE19-62706E023703}">
                      <ahyp:hlinkClr xmlns:ahyp="http://schemas.microsoft.com/office/drawing/2018/hyperlinkcolor" val="tx"/>
                    </a:ext>
                  </a:extLst>
                </a:hlinkClick>
              </a:rPr>
              <a:t>§ 4 odst. 1</a:t>
            </a:r>
            <a:r>
              <a:rPr lang="cs-CZ" sz="1400" dirty="0">
                <a:solidFill>
                  <a:schemeClr val="tx1"/>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rPr>
              <a:t>; </a:t>
            </a:r>
            <a:r>
              <a:rPr lang="cs-CZ" sz="1400" strike="noStrike" dirty="0">
                <a:solidFill>
                  <a:schemeClr val="tx1"/>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hlinkClick r:id="rId9">
                  <a:extLst>
                    <a:ext uri="{A12FA001-AC4F-418D-AE19-62706E023703}">
                      <ahyp:hlinkClr xmlns:ahyp="http://schemas.microsoft.com/office/drawing/2018/hyperlinkcolor" val="tx"/>
                    </a:ext>
                  </a:extLst>
                </a:hlinkClick>
              </a:rPr>
              <a:t>§ 7</a:t>
            </a:r>
            <a:r>
              <a:rPr lang="cs-CZ" sz="1400" dirty="0">
                <a:solidFill>
                  <a:schemeClr val="tx1"/>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rPr>
              <a:t>; </a:t>
            </a:r>
            <a:r>
              <a:rPr lang="cs-CZ" sz="1400" strike="noStrike" dirty="0">
                <a:solidFill>
                  <a:schemeClr val="tx1"/>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hlinkClick r:id="rId10">
                  <a:extLst>
                    <a:ext uri="{A12FA001-AC4F-418D-AE19-62706E023703}">
                      <ahyp:hlinkClr xmlns:ahyp="http://schemas.microsoft.com/office/drawing/2018/hyperlinkcolor" val="tx"/>
                    </a:ext>
                  </a:extLst>
                </a:hlinkClick>
              </a:rPr>
              <a:t>§ 8 odst. 1</a:t>
            </a:r>
            <a:r>
              <a:rPr lang="cs-CZ" sz="1400" dirty="0">
                <a:solidFill>
                  <a:schemeClr val="tx1"/>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rPr>
              <a:t>, 5; </a:t>
            </a:r>
            <a:r>
              <a:rPr lang="cs-CZ" sz="1400" strike="noStrike" dirty="0">
                <a:solidFill>
                  <a:schemeClr val="tx1"/>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hlinkClick r:id="rId11">
                  <a:extLst>
                    <a:ext uri="{A12FA001-AC4F-418D-AE19-62706E023703}">
                      <ahyp:hlinkClr xmlns:ahyp="http://schemas.microsoft.com/office/drawing/2018/hyperlinkcolor" val="tx"/>
                    </a:ext>
                  </a:extLst>
                </a:hlinkClick>
              </a:rPr>
              <a:t>§ 11 odst. 2</a:t>
            </a:r>
            <a:r>
              <a:rPr lang="cs-CZ" sz="1400" dirty="0">
                <a:solidFill>
                  <a:schemeClr val="tx1"/>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rPr>
              <a:t>; </a:t>
            </a:r>
            <a:r>
              <a:rPr lang="cs-CZ" sz="1400" strike="noStrike" dirty="0">
                <a:solidFill>
                  <a:schemeClr val="tx1"/>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hlinkClick r:id="rId12">
                  <a:extLst>
                    <a:ext uri="{A12FA001-AC4F-418D-AE19-62706E023703}">
                      <ahyp:hlinkClr xmlns:ahyp="http://schemas.microsoft.com/office/drawing/2018/hyperlinkcolor" val="tx"/>
                    </a:ext>
                  </a:extLst>
                </a:hlinkClick>
              </a:rPr>
              <a:t>§ 13</a:t>
            </a:r>
            <a:r>
              <a:rPr lang="cs-CZ" sz="1400" dirty="0">
                <a:solidFill>
                  <a:schemeClr val="tx1"/>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rPr>
              <a:t>; § 25; </a:t>
            </a:r>
            <a:r>
              <a:rPr lang="cs-CZ" sz="1400" b="1" i="0" dirty="0">
                <a:solidFill>
                  <a:srgbClr val="C00000"/>
                </a:solidFill>
                <a:effectLst>
                  <a:outerShdw blurRad="38100" dist="38100" dir="2700000" algn="tl">
                    <a:srgbClr val="000000">
                      <a:alpha val="43137"/>
                    </a:srgbClr>
                  </a:outerShdw>
                </a:effectLst>
                <a:latin typeface="Garamond" panose="02020404030301010803" pitchFamily="18" charset="0"/>
              </a:rPr>
              <a:t>účinnost od 1. 12. 2016</a:t>
            </a:r>
          </a:p>
          <a:p>
            <a:pPr marL="45720" indent="0" algn="just">
              <a:buNone/>
            </a:pPr>
            <a:endParaRPr lang="cs-CZ" sz="1400" b="1" i="0" dirty="0">
              <a:solidFill>
                <a:srgbClr val="C00000"/>
              </a:solidFill>
              <a:effectLst>
                <a:outerShdw blurRad="38100" dist="38100" dir="2700000" algn="tl">
                  <a:srgbClr val="000000">
                    <a:alpha val="43137"/>
                  </a:srgbClr>
                </a:outerShdw>
              </a:effectLst>
              <a:latin typeface="Garamond" panose="02020404030301010803" pitchFamily="18" charset="0"/>
            </a:endParaRPr>
          </a:p>
          <a:p>
            <a:pPr marL="45720" indent="0" algn="just">
              <a:buNone/>
            </a:pPr>
            <a:r>
              <a:rPr lang="cs-CZ" sz="1400" b="1" dirty="0">
                <a:solidFill>
                  <a:srgbClr val="00B0F0"/>
                </a:solidFill>
                <a:effectLst>
                  <a:outerShdw blurRad="38100" dist="38100" dir="2700000" algn="tl">
                    <a:srgbClr val="000000">
                      <a:alpha val="43137"/>
                    </a:srgbClr>
                  </a:outerShdw>
                </a:effectLst>
                <a:latin typeface="Garamond" panose="02020404030301010803" pitchFamily="18" charset="0"/>
              </a:rPr>
              <a:t>Č. 55/2017 Sb.  - </a:t>
            </a:r>
            <a:r>
              <a:rPr lang="cs-CZ" sz="1400" dirty="0">
                <a:solidFill>
                  <a:srgbClr val="000000"/>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rPr>
              <a:t>Změny v </a:t>
            </a:r>
            <a:r>
              <a:rPr lang="cs-CZ" sz="1400" strike="noStrike" dirty="0">
                <a:solidFill>
                  <a:srgbClr val="000000"/>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hlinkClick r:id="rId13">
                  <a:extLst>
                    <a:ext uri="{A12FA001-AC4F-418D-AE19-62706E023703}">
                      <ahyp:hlinkClr xmlns:ahyp="http://schemas.microsoft.com/office/drawing/2018/hyperlinkcolor" val="tx"/>
                    </a:ext>
                  </a:extLst>
                </a:hlinkClick>
              </a:rPr>
              <a:t>§ 15</a:t>
            </a:r>
            <a:r>
              <a:rPr lang="cs-CZ" sz="1400" dirty="0">
                <a:solidFill>
                  <a:srgbClr val="000000"/>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rPr>
              <a:t> nově vložení </a:t>
            </a:r>
            <a:r>
              <a:rPr lang="cs-CZ" sz="1400" strike="noStrike" dirty="0">
                <a:solidFill>
                  <a:srgbClr val="000000"/>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hlinkClick r:id="rId14">
                  <a:extLst>
                    <a:ext uri="{A12FA001-AC4F-418D-AE19-62706E023703}">
                      <ahyp:hlinkClr xmlns:ahyp="http://schemas.microsoft.com/office/drawing/2018/hyperlinkcolor" val="tx"/>
                    </a:ext>
                  </a:extLst>
                </a:hlinkClick>
              </a:rPr>
              <a:t>§ 26a</a:t>
            </a:r>
            <a:r>
              <a:rPr lang="cs-CZ" sz="1400" strike="noStrike" dirty="0">
                <a:solidFill>
                  <a:srgbClr val="000000"/>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rPr>
              <a:t>; </a:t>
            </a:r>
            <a:r>
              <a:rPr lang="cs-CZ" sz="1400" b="1" i="0" dirty="0">
                <a:solidFill>
                  <a:srgbClr val="C00000"/>
                </a:solidFill>
                <a:effectLst>
                  <a:outerShdw blurRad="38100" dist="38100" dir="2700000" algn="tl">
                    <a:srgbClr val="000000">
                      <a:alpha val="43137"/>
                    </a:srgbClr>
                  </a:outerShdw>
                </a:effectLst>
                <a:latin typeface="Garamond" panose="02020404030301010803" pitchFamily="18" charset="0"/>
              </a:rPr>
              <a:t>účinnost od 18. 3. 2017</a:t>
            </a:r>
          </a:p>
          <a:p>
            <a:pPr marL="45720" indent="0" algn="just">
              <a:buNone/>
            </a:pPr>
            <a:endParaRPr lang="cs-CZ" sz="1400" dirty="0">
              <a:effectLst>
                <a:outerShdw blurRad="38100" dist="38100" dir="2700000" algn="tl">
                  <a:srgbClr val="000000">
                    <a:alpha val="43137"/>
                  </a:srgbClr>
                </a:outerShdw>
              </a:effectLst>
              <a:latin typeface="Garamond" panose="02020404030301010803" pitchFamily="18" charset="0"/>
              <a:ea typeface="Calibri" panose="020F0502020204030204" pitchFamily="34" charset="0"/>
              <a:cs typeface="Times New Roman" panose="02020603050405020304" pitchFamily="18" charset="0"/>
            </a:endParaRPr>
          </a:p>
          <a:p>
            <a:pPr marL="45720" indent="0" algn="just">
              <a:buNone/>
            </a:pPr>
            <a:r>
              <a:rPr lang="cs-CZ" sz="1400" b="1" i="0" dirty="0">
                <a:solidFill>
                  <a:srgbClr val="00B0F0"/>
                </a:solidFill>
                <a:effectLst>
                  <a:outerShdw blurRad="38100" dist="38100" dir="2700000" algn="tl">
                    <a:srgbClr val="000000">
                      <a:alpha val="43137"/>
                    </a:srgbClr>
                  </a:outerShdw>
                </a:effectLst>
                <a:latin typeface="Garamond" panose="02020404030301010803" pitchFamily="18" charset="0"/>
              </a:rPr>
              <a:t>Č. 114/2020 Sb. - </a:t>
            </a:r>
            <a:r>
              <a:rPr lang="cs-CZ" sz="1400" dirty="0">
                <a:solidFill>
                  <a:srgbClr val="000000"/>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rPr>
              <a:t>Změny v </a:t>
            </a:r>
            <a:r>
              <a:rPr lang="cs-CZ" sz="1400" u="none" strike="noStrike" dirty="0">
                <a:solidFill>
                  <a:srgbClr val="000000"/>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hlinkClick r:id="rId13">
                  <a:extLst>
                    <a:ext uri="{A12FA001-AC4F-418D-AE19-62706E023703}">
                      <ahyp:hlinkClr xmlns:ahyp="http://schemas.microsoft.com/office/drawing/2018/hyperlinkcolor" val="tx"/>
                    </a:ext>
                  </a:extLst>
                </a:hlinkClick>
              </a:rPr>
              <a:t>§ 15</a:t>
            </a:r>
            <a:r>
              <a:rPr lang="cs-CZ" sz="1400" dirty="0">
                <a:solidFill>
                  <a:srgbClr val="000000"/>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rPr>
              <a:t> a § 24, nově vložení </a:t>
            </a:r>
            <a:r>
              <a:rPr lang="cs-CZ" sz="1400" u="none" strike="noStrike" dirty="0">
                <a:solidFill>
                  <a:srgbClr val="000000"/>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hlinkClick r:id="rId14">
                  <a:extLst>
                    <a:ext uri="{A12FA001-AC4F-418D-AE19-62706E023703}">
                      <ahyp:hlinkClr xmlns:ahyp="http://schemas.microsoft.com/office/drawing/2018/hyperlinkcolor" val="tx"/>
                    </a:ext>
                  </a:extLst>
                </a:hlinkClick>
              </a:rPr>
              <a:t>§ 20a</a:t>
            </a:r>
            <a:r>
              <a:rPr lang="cs-CZ" sz="1400" u="none" strike="noStrike" dirty="0">
                <a:solidFill>
                  <a:srgbClr val="000000"/>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Arial" panose="020B0604020202020204" pitchFamily="34" charset="0"/>
              </a:rPr>
              <a:t>; </a:t>
            </a:r>
            <a:r>
              <a:rPr lang="cs-CZ" sz="1400" b="1" i="0" dirty="0">
                <a:solidFill>
                  <a:srgbClr val="C00000"/>
                </a:solidFill>
                <a:effectLst>
                  <a:outerShdw blurRad="38100" dist="38100" dir="2700000" algn="tl">
                    <a:srgbClr val="000000">
                      <a:alpha val="43137"/>
                    </a:srgbClr>
                  </a:outerShdw>
                </a:effectLst>
                <a:latin typeface="Garamond" panose="02020404030301010803" pitchFamily="18" charset="0"/>
              </a:rPr>
              <a:t>účinnost od 1. 6. 2020</a:t>
            </a:r>
          </a:p>
          <a:p>
            <a:pPr marL="45720" indent="0" algn="just">
              <a:buNone/>
            </a:pPr>
            <a:endParaRPr lang="cs-CZ" sz="1400" b="1" i="0" dirty="0">
              <a:solidFill>
                <a:srgbClr val="C00000"/>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45720" indent="0" algn="just">
              <a:buNone/>
            </a:pPr>
            <a:r>
              <a:rPr lang="cs-CZ" sz="1400" b="1" dirty="0">
                <a:solidFill>
                  <a:srgbClr val="00B0F0"/>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Č. 333/2020 Sb</a:t>
            </a:r>
            <a:r>
              <a:rPr lang="cs-CZ" sz="1400" dirty="0">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 nově vložení § 22a a § 37a; změna v § 27; </a:t>
            </a:r>
            <a:r>
              <a:rPr lang="cs-CZ" sz="1400" b="1" i="0" dirty="0">
                <a:solidFill>
                  <a:srgbClr val="C00000"/>
                </a:solidFill>
                <a:effectLst>
                  <a:outerShdw blurRad="38100" dist="38100" dir="2700000" algn="tl">
                    <a:srgbClr val="000000">
                      <a:alpha val="43137"/>
                    </a:srgbClr>
                  </a:outerShdw>
                </a:effectLst>
                <a:latin typeface="Garamond" panose="02020404030301010803" pitchFamily="18" charset="0"/>
              </a:rPr>
              <a:t>účinnost od 1. 10. 2020.</a:t>
            </a:r>
            <a:endParaRPr lang="cs-CZ" sz="1400" b="1" i="0" dirty="0">
              <a:solidFill>
                <a:srgbClr val="C00000"/>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45720" indent="0" algn="just">
              <a:buNone/>
            </a:pPr>
            <a:endParaRPr lang="cs-CZ" sz="1400" b="1" i="0" dirty="0">
              <a:solidFill>
                <a:srgbClr val="C00000"/>
              </a:solidFill>
              <a:effectLst>
                <a:outerShdw blurRad="38100" dist="38100" dir="2700000" algn="tl">
                  <a:srgbClr val="000000">
                    <a:alpha val="43137"/>
                  </a:srgbClr>
                </a:outerShdw>
              </a:effectLst>
              <a:latin typeface="Garamond" panose="02020404030301010803" pitchFamily="18" charset="0"/>
            </a:endParaRPr>
          </a:p>
          <a:p>
            <a:pPr marL="45720" indent="0" algn="ctr">
              <a:buNone/>
            </a:pPr>
            <a:endParaRPr lang="cs-CZ" sz="1400" dirty="0">
              <a:solidFill>
                <a:schemeClr val="tx1"/>
              </a:solidFill>
              <a:effectLst>
                <a:outerShdw blurRad="38100" dist="38100" dir="2700000" algn="tl">
                  <a:srgbClr val="000000">
                    <a:alpha val="43137"/>
                  </a:srgbClr>
                </a:outerShdw>
              </a:effectLst>
              <a:latin typeface="Garamond" panose="020204040303010108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3225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423592" y="274638"/>
            <a:ext cx="7787208" cy="562074"/>
          </a:xfrm>
        </p:spPr>
        <p:txBody>
          <a:bodyPr>
            <a:normAutofit/>
          </a:bodyPr>
          <a:lstStyle/>
          <a:p>
            <a:pPr marL="0" indent="0" algn="ctr">
              <a:buNone/>
            </a:pPr>
            <a:r>
              <a:rPr lang="cs-CZ" sz="2000" i="1" dirty="0">
                <a:solidFill>
                  <a:srgbClr val="C0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TOPO – obecná ustanovení a základy trestní odpovědnosti</a:t>
            </a:r>
          </a:p>
        </p:txBody>
      </p:sp>
      <p:sp>
        <p:nvSpPr>
          <p:cNvPr id="3" name="Zástupný symbol pro obsah 2"/>
          <p:cNvSpPr>
            <a:spLocks noGrp="1"/>
          </p:cNvSpPr>
          <p:nvPr>
            <p:ph sz="quarter" idx="13"/>
          </p:nvPr>
        </p:nvSpPr>
        <p:spPr>
          <a:xfrm>
            <a:off x="2423592" y="908720"/>
            <a:ext cx="7787208" cy="5111080"/>
          </a:xfrm>
        </p:spPr>
        <p:txBody>
          <a:bodyPr>
            <a:noAutofit/>
          </a:bodyPr>
          <a:lstStyle/>
          <a:p>
            <a:pPr marL="0" indent="0" algn="ctr">
              <a:buNone/>
            </a:pPr>
            <a:r>
              <a:rPr lang="cs-CZ" sz="1600" b="1" dirty="0">
                <a:solidFill>
                  <a:srgbClr val="0070C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Předmět úpravy a její vztah k jiným zákonům</a:t>
            </a:r>
            <a:endParaRPr lang="cs-CZ" sz="16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marL="0" indent="0" algn="ctr">
              <a:buNone/>
            </a:pPr>
            <a:r>
              <a:rPr lang="cs-CZ" sz="1600" b="1" i="1" dirty="0">
                <a:solidFill>
                  <a:srgbClr val="7030A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1</a:t>
            </a:r>
          </a:p>
          <a:p>
            <a:pPr marL="0" indent="0" algn="just">
              <a:buNone/>
            </a:pPr>
            <a:r>
              <a:rPr lang="cs-CZ" sz="16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1) </a:t>
            </a:r>
            <a:r>
              <a:rPr lang="cs-CZ" sz="16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Tento zákon upravuje </a:t>
            </a:r>
          </a:p>
          <a:p>
            <a:pPr marL="0" indent="0" algn="just">
              <a:buNone/>
            </a:pPr>
            <a:r>
              <a:rPr lang="cs-CZ" sz="1600" b="1"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podmínky trestní odpovědnosti právnických osob, tresty a ochranná opatření</a:t>
            </a:r>
            <a:r>
              <a:rPr lang="cs-CZ" sz="16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které lze za spáchání stanovených trestných činů právnickým osobám uložit, a </a:t>
            </a:r>
          </a:p>
          <a:p>
            <a:pPr marL="0" indent="0" algn="just">
              <a:buNone/>
            </a:pPr>
            <a:r>
              <a:rPr lang="cs-CZ" sz="1600" b="1"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postup v řízení proti právnickým osobám</a:t>
            </a:r>
            <a:r>
              <a:rPr lang="cs-CZ" sz="16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6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p>
          <a:p>
            <a:pPr marL="0" indent="0" algn="just">
              <a:buNone/>
            </a:pPr>
            <a:r>
              <a:rPr lang="cs-CZ" sz="16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2) </a:t>
            </a:r>
            <a:r>
              <a:rPr lang="cs-CZ" sz="16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Nestanoví-li tento zákon jinak, použije se </a:t>
            </a:r>
          </a:p>
          <a:p>
            <a:pPr marL="0" indent="0" algn="just">
              <a:buNone/>
            </a:pPr>
            <a:r>
              <a:rPr lang="cs-CZ" sz="1600" b="1"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trestní zákoník</a:t>
            </a:r>
            <a:r>
              <a:rPr lang="cs-CZ" sz="16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p>
          <a:p>
            <a:pPr marL="0" indent="0" algn="just">
              <a:buNone/>
            </a:pPr>
            <a:r>
              <a:rPr lang="cs-CZ" sz="16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v řízení proti právnické osobě </a:t>
            </a:r>
            <a:r>
              <a:rPr lang="cs-CZ" sz="1600" b="1"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trestní řád </a:t>
            </a:r>
            <a:r>
              <a:rPr lang="cs-CZ" sz="16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 </a:t>
            </a:r>
          </a:p>
          <a:p>
            <a:pPr marL="0" indent="0" algn="just">
              <a:buNone/>
            </a:pPr>
            <a:r>
              <a:rPr lang="cs-CZ" sz="16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v řízení o mezinárodní justiční spolupráci ve věcech trestních přiměřeně </a:t>
            </a:r>
            <a:r>
              <a:rPr lang="cs-CZ" sz="1600" b="1"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zákon o mezinárodní justiční spolupráci ve věcech trestních</a:t>
            </a:r>
            <a:r>
              <a:rPr lang="cs-CZ" sz="16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není-li to z povahy věci vyloučeno</a:t>
            </a:r>
            <a:r>
              <a:rPr lang="cs-CZ" sz="16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600"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(pozn. </a:t>
            </a:r>
            <a:r>
              <a:rPr lang="cs-CZ" sz="1600" b="1" i="1" dirty="0">
                <a:solidFill>
                  <a:srgbClr val="00B0F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č. 104/2013 Sb. </a:t>
            </a:r>
            <a:r>
              <a:rPr lang="cs-CZ" sz="1600"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s účinností od 1. 1. 2014)</a:t>
            </a:r>
            <a:endParaRPr lang="cs-CZ" sz="16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marL="0" indent="0" algn="just">
              <a:buNone/>
            </a:pPr>
            <a:r>
              <a:rPr lang="cs-CZ" sz="1600" b="1"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Lex </a:t>
            </a:r>
            <a:r>
              <a:rPr lang="cs-CZ" sz="1600" b="1" i="1" dirty="0" err="1">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specialis</a:t>
            </a:r>
            <a:endParaRPr lang="cs-CZ" sz="1600" b="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marL="0" indent="0" algn="just">
              <a:buNone/>
            </a:pPr>
            <a:r>
              <a:rPr lang="cs-CZ" sz="16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3) </a:t>
            </a:r>
            <a:r>
              <a:rPr lang="cs-CZ" sz="16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Pro účely jiných právních předpisů se trestním řízením rozumí i řízení vedené proti právnické osobě podle tohoto zákona.</a:t>
            </a:r>
          </a:p>
        </p:txBody>
      </p:sp>
    </p:spTree>
    <p:extLst>
      <p:ext uri="{BB962C8B-B14F-4D97-AF65-F5344CB8AC3E}">
        <p14:creationId xmlns:p14="http://schemas.microsoft.com/office/powerpoint/2010/main" val="368775059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423592" y="274638"/>
            <a:ext cx="7787208" cy="490066"/>
          </a:xfrm>
        </p:spPr>
        <p:txBody>
          <a:bodyPr>
            <a:normAutofit/>
          </a:bodyPr>
          <a:lstStyle/>
          <a:p>
            <a:pPr marL="0" indent="0" algn="ctr">
              <a:buNone/>
            </a:pPr>
            <a:r>
              <a:rPr lang="cs-CZ" sz="2000" i="1" dirty="0">
                <a:solidFill>
                  <a:srgbClr val="C0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TOPO – obecná ustanovení a základy trestní odpovědnosti</a:t>
            </a:r>
            <a:endParaRPr lang="cs-CZ" sz="2000" dirty="0">
              <a:latin typeface="Garamond" panose="02020404030301010803" pitchFamily="18" charset="0"/>
            </a:endParaRPr>
          </a:p>
        </p:txBody>
      </p:sp>
      <p:sp>
        <p:nvSpPr>
          <p:cNvPr id="3" name="Zástupný symbol pro obsah 2"/>
          <p:cNvSpPr>
            <a:spLocks noGrp="1"/>
          </p:cNvSpPr>
          <p:nvPr>
            <p:ph sz="quarter" idx="13"/>
          </p:nvPr>
        </p:nvSpPr>
        <p:spPr>
          <a:xfrm>
            <a:off x="2423592" y="692696"/>
            <a:ext cx="7772400" cy="4572000"/>
          </a:xfrm>
        </p:spPr>
        <p:txBody>
          <a:bodyPr>
            <a:noAutofit/>
          </a:bodyPr>
          <a:lstStyle/>
          <a:p>
            <a:pPr marL="0" indent="0" algn="ctr">
              <a:buNone/>
            </a:pPr>
            <a:r>
              <a:rPr lang="cs-CZ" sz="1600" b="1" dirty="0">
                <a:solidFill>
                  <a:srgbClr val="0070C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Působnost zákona o TOPO</a:t>
            </a:r>
            <a:endParaRPr lang="cs-CZ" sz="1400" b="1" dirty="0">
              <a:solidFill>
                <a:srgbClr val="0070C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marL="0" indent="0" algn="just">
              <a:buNone/>
            </a:pPr>
            <a:r>
              <a:rPr lang="cs-CZ" sz="1400" b="1" i="1" dirty="0">
                <a:solidFill>
                  <a:srgbClr val="7030A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Časová působnost </a:t>
            </a:r>
            <a:r>
              <a:rPr lang="cs-CZ" sz="14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není v zákoně upravena, ale </a:t>
            </a:r>
            <a:r>
              <a:rPr lang="cs-CZ" sz="14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právnické osoby podle obecných pravidel mohou podle tohoto zákona nést trestní odpovědnost pouze za jednání spáchané až od doby nabytí jeho účinnosti, tj. </a:t>
            </a:r>
            <a:r>
              <a:rPr lang="cs-CZ" sz="1600" b="1" i="1" u="sng"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od 1. 1. 2012</a:t>
            </a:r>
            <a:r>
              <a:rPr lang="cs-CZ" sz="1400" dirty="0">
                <a:latin typeface="Garamond" panose="02020404030301010803" pitchFamily="18" charset="0"/>
                <a:ea typeface="Tahoma" pitchFamily="34" charset="0"/>
                <a:cs typeface="Tahoma" pitchFamily="34" charset="0"/>
              </a:rPr>
              <a:t>.</a:t>
            </a:r>
            <a:endParaRPr lang="cs-CZ" sz="1400" dirty="0">
              <a:solidFill>
                <a:srgbClr val="00B050"/>
              </a:solidFill>
              <a:latin typeface="Garamond" panose="02020404030301010803" pitchFamily="18" charset="0"/>
              <a:ea typeface="Tahoma" pitchFamily="34" charset="0"/>
              <a:cs typeface="Tahoma" pitchFamily="34" charset="0"/>
            </a:endParaRPr>
          </a:p>
          <a:p>
            <a:pPr marL="0" indent="0" algn="ctr">
              <a:buNone/>
            </a:pPr>
            <a:r>
              <a:rPr lang="cs-CZ" sz="1400" b="1" i="1" dirty="0">
                <a:solidFill>
                  <a:srgbClr val="7030A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Místní působnost  </a:t>
            </a:r>
            <a:r>
              <a:rPr lang="cs-CZ" sz="14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400"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2 – 5)</a:t>
            </a:r>
          </a:p>
          <a:p>
            <a:pPr marL="0" indent="0" algn="ctr">
              <a:buNone/>
            </a:pPr>
            <a:r>
              <a:rPr lang="cs-CZ" sz="1400" b="1" dirty="0">
                <a:solidFill>
                  <a:srgbClr val="0070C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2 </a:t>
            </a:r>
            <a:r>
              <a:rPr lang="cs-CZ" sz="1400"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Zásada teritoriality </a:t>
            </a:r>
            <a:endParaRPr lang="cs-CZ" sz="1400"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marL="0" indent="0" algn="just">
              <a:buNone/>
            </a:pPr>
            <a:r>
              <a:rPr lang="cs-CZ" sz="1400" b="1" dirty="0">
                <a:latin typeface="Garamond" panose="02020404030301010803" pitchFamily="18" charset="0"/>
                <a:ea typeface="Tahoma" pitchFamily="34" charset="0"/>
                <a:cs typeface="Tahoma" pitchFamily="34" charset="0"/>
              </a:rPr>
              <a:t>1)</a:t>
            </a:r>
            <a:r>
              <a:rPr lang="cs-CZ" sz="1400" dirty="0">
                <a:latin typeface="Garamond" panose="02020404030301010803" pitchFamily="18" charset="0"/>
                <a:ea typeface="Tahoma" pitchFamily="34" charset="0"/>
                <a:cs typeface="Tahoma" pitchFamily="34" charset="0"/>
              </a:rPr>
              <a:t> </a:t>
            </a:r>
            <a:r>
              <a:rPr lang="cs-CZ" sz="1400" b="1" i="1" dirty="0">
                <a:solidFill>
                  <a:srgbClr val="7030A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Podle zákona České republiky se posuzuje </a:t>
            </a:r>
          </a:p>
          <a:p>
            <a:pPr algn="just"/>
            <a:r>
              <a:rPr lang="cs-CZ" sz="14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trestnost činu spáchaného na území České republiky právnickou osobou, která má sídlo v České republice</a:t>
            </a:r>
            <a:r>
              <a:rPr lang="cs-CZ" sz="1400" dirty="0">
                <a:latin typeface="Garamond" panose="02020404030301010803" pitchFamily="18" charset="0"/>
                <a:ea typeface="Tahoma" pitchFamily="34" charset="0"/>
                <a:cs typeface="Tahoma" pitchFamily="34" charset="0"/>
              </a:rPr>
              <a:t> nebo </a:t>
            </a:r>
          </a:p>
          <a:p>
            <a:pPr algn="just"/>
            <a:r>
              <a:rPr lang="cs-CZ" sz="1400" dirty="0">
                <a:latin typeface="Garamond" panose="02020404030301010803" pitchFamily="18" charset="0"/>
                <a:ea typeface="Tahoma" pitchFamily="34" charset="0"/>
                <a:cs typeface="Tahoma" pitchFamily="34" charset="0"/>
              </a:rPr>
              <a:t>má </a:t>
            </a:r>
            <a:r>
              <a:rPr lang="cs-CZ" sz="14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na území České republiky umístěn podnik nebo organizační složku</a:t>
            </a:r>
            <a:r>
              <a:rPr lang="cs-CZ" sz="1400" dirty="0">
                <a:latin typeface="Garamond" panose="02020404030301010803" pitchFamily="18" charset="0"/>
                <a:ea typeface="Tahoma" pitchFamily="34" charset="0"/>
                <a:cs typeface="Tahoma" pitchFamily="34" charset="0"/>
              </a:rPr>
              <a:t>, anebo </a:t>
            </a:r>
          </a:p>
          <a:p>
            <a:pPr algn="just"/>
            <a:r>
              <a:rPr lang="cs-CZ" sz="14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zde alespoň vykonává svoji činnost nebo zde má svůj majetek</a:t>
            </a:r>
            <a:r>
              <a:rPr lang="cs-CZ" sz="1400" dirty="0">
                <a:latin typeface="Garamond" panose="02020404030301010803" pitchFamily="18" charset="0"/>
                <a:ea typeface="Tahoma" pitchFamily="34" charset="0"/>
                <a:cs typeface="Tahoma" pitchFamily="34" charset="0"/>
              </a:rPr>
              <a:t>.</a:t>
            </a:r>
          </a:p>
          <a:p>
            <a:pPr marL="0" indent="0">
              <a:buNone/>
            </a:pPr>
            <a:r>
              <a:rPr lang="cs-CZ" sz="1400" b="1" dirty="0">
                <a:latin typeface="Garamond" panose="02020404030301010803" pitchFamily="18" charset="0"/>
                <a:ea typeface="Tahoma" pitchFamily="34" charset="0"/>
                <a:cs typeface="Tahoma" pitchFamily="34" charset="0"/>
              </a:rPr>
              <a:t>2)</a:t>
            </a:r>
            <a:r>
              <a:rPr lang="cs-CZ" sz="1400" dirty="0">
                <a:latin typeface="Garamond" panose="02020404030301010803" pitchFamily="18" charset="0"/>
                <a:ea typeface="Tahoma" pitchFamily="34" charset="0"/>
                <a:cs typeface="Tahoma" pitchFamily="34" charset="0"/>
              </a:rPr>
              <a:t> </a:t>
            </a:r>
            <a:r>
              <a:rPr lang="cs-CZ" sz="1400" b="1" i="1" dirty="0">
                <a:solidFill>
                  <a:srgbClr val="7030A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Trestný čin se považuje za spáchaný na území České republiky</a:t>
            </a:r>
            <a:r>
              <a:rPr lang="cs-CZ" sz="1400" dirty="0">
                <a:latin typeface="Garamond" panose="02020404030301010803" pitchFamily="18" charset="0"/>
                <a:ea typeface="Tahoma" pitchFamily="34" charset="0"/>
                <a:cs typeface="Tahoma" pitchFamily="34" charset="0"/>
              </a:rPr>
              <a:t>, dopustila-li se právnická osoba jednání</a:t>
            </a:r>
          </a:p>
          <a:p>
            <a:r>
              <a:rPr lang="cs-CZ" sz="1400" b="1" dirty="0">
                <a:latin typeface="Garamond" panose="02020404030301010803" pitchFamily="18" charset="0"/>
                <a:ea typeface="Tahoma" pitchFamily="34" charset="0"/>
                <a:cs typeface="Tahoma" pitchFamily="34" charset="0"/>
              </a:rPr>
              <a:t>a)</a:t>
            </a:r>
            <a:r>
              <a:rPr lang="cs-CZ" sz="1400" dirty="0">
                <a:latin typeface="Garamond" panose="02020404030301010803" pitchFamily="18" charset="0"/>
                <a:ea typeface="Tahoma" pitchFamily="34" charset="0"/>
                <a:cs typeface="Tahoma" pitchFamily="34" charset="0"/>
              </a:rPr>
              <a:t> </a:t>
            </a:r>
            <a:r>
              <a:rPr lang="cs-CZ" sz="14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zcela nebo zčásti na území České republiky, i když porušení nebo ohrožení zájmu chráněného trestním zákonem nastalo nebo mělo nastat zcela nebo zčásti v cizině</a:t>
            </a:r>
            <a:r>
              <a:rPr lang="cs-CZ" sz="1400" dirty="0">
                <a:latin typeface="Garamond" panose="02020404030301010803" pitchFamily="18" charset="0"/>
                <a:ea typeface="Tahoma" pitchFamily="34" charset="0"/>
                <a:cs typeface="Tahoma" pitchFamily="34" charset="0"/>
              </a:rPr>
              <a:t>, nebo</a:t>
            </a:r>
          </a:p>
          <a:p>
            <a:r>
              <a:rPr lang="cs-CZ" sz="1400" b="1" dirty="0">
                <a:latin typeface="Garamond" panose="02020404030301010803" pitchFamily="18" charset="0"/>
                <a:ea typeface="Tahoma" pitchFamily="34" charset="0"/>
                <a:cs typeface="Tahoma" pitchFamily="34" charset="0"/>
              </a:rPr>
              <a:t>b)</a:t>
            </a:r>
            <a:r>
              <a:rPr lang="cs-CZ" sz="1400" dirty="0">
                <a:latin typeface="Garamond" panose="02020404030301010803" pitchFamily="18" charset="0"/>
                <a:ea typeface="Tahoma" pitchFamily="34" charset="0"/>
                <a:cs typeface="Tahoma" pitchFamily="34" charset="0"/>
              </a:rPr>
              <a:t> </a:t>
            </a:r>
            <a:r>
              <a:rPr lang="cs-CZ" sz="14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v cizině, pokud porušení nebo ohrožení zájmu chráněného trestním zákonem nastalo nebo mělo, byť i jen zčásti, nastat na území České republiky</a:t>
            </a:r>
            <a:r>
              <a:rPr lang="cs-CZ" sz="1400" dirty="0">
                <a:latin typeface="Garamond" panose="02020404030301010803" pitchFamily="18" charset="0"/>
                <a:ea typeface="Tahoma" pitchFamily="34" charset="0"/>
                <a:cs typeface="Tahoma" pitchFamily="34" charset="0"/>
              </a:rPr>
              <a:t>.</a:t>
            </a:r>
          </a:p>
          <a:p>
            <a:pPr marL="0" indent="0">
              <a:buNone/>
            </a:pPr>
            <a:r>
              <a:rPr lang="cs-CZ" sz="1400" b="1" dirty="0">
                <a:latin typeface="Garamond" panose="02020404030301010803" pitchFamily="18" charset="0"/>
                <a:ea typeface="Tahoma" pitchFamily="34" charset="0"/>
                <a:cs typeface="Tahoma" pitchFamily="34" charset="0"/>
              </a:rPr>
              <a:t>3)</a:t>
            </a:r>
            <a:r>
              <a:rPr lang="cs-CZ" sz="1400" dirty="0">
                <a:latin typeface="Garamond" panose="02020404030301010803" pitchFamily="18" charset="0"/>
                <a:ea typeface="Tahoma" pitchFamily="34" charset="0"/>
                <a:cs typeface="Tahoma" pitchFamily="34" charset="0"/>
              </a:rPr>
              <a:t> Na účastenství se užije obdobně § 4 odst. 3 a 4 trestního zákoníku.</a:t>
            </a:r>
          </a:p>
          <a:p>
            <a:pPr marL="0" indent="0" algn="just">
              <a:buNone/>
            </a:pPr>
            <a:endParaRPr lang="cs-CZ" sz="1400" i="1"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p:txBody>
      </p:sp>
    </p:spTree>
    <p:extLst>
      <p:ext uri="{BB962C8B-B14F-4D97-AF65-F5344CB8AC3E}">
        <p14:creationId xmlns:p14="http://schemas.microsoft.com/office/powerpoint/2010/main" val="261822937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423592" y="274638"/>
            <a:ext cx="7787208" cy="562074"/>
          </a:xfrm>
        </p:spPr>
        <p:txBody>
          <a:bodyPr>
            <a:normAutofit/>
          </a:bodyPr>
          <a:lstStyle/>
          <a:p>
            <a:pPr marL="0" indent="0" algn="ctr">
              <a:buNone/>
            </a:pPr>
            <a:r>
              <a:rPr lang="cs-CZ" sz="2000" i="1" dirty="0">
                <a:solidFill>
                  <a:srgbClr val="C0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TOPO – obecná ustanovení a </a:t>
            </a:r>
            <a:r>
              <a:rPr lang="cs-CZ" sz="2000" i="1" dirty="0" err="1">
                <a:solidFill>
                  <a:srgbClr val="C0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a:t>
            </a:r>
            <a:r>
              <a:rPr lang="cs-CZ" sz="2000" i="1" dirty="0">
                <a:solidFill>
                  <a:srgbClr val="C0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základy trestní odpovědnosti</a:t>
            </a:r>
            <a:endParaRPr lang="cs-CZ" sz="2000" dirty="0">
              <a:latin typeface="Garamond" panose="02020404030301010803" pitchFamily="18" charset="0"/>
            </a:endParaRPr>
          </a:p>
        </p:txBody>
      </p:sp>
      <p:sp>
        <p:nvSpPr>
          <p:cNvPr id="3" name="Zástupný symbol pro obsah 2"/>
          <p:cNvSpPr>
            <a:spLocks noGrp="1"/>
          </p:cNvSpPr>
          <p:nvPr>
            <p:ph sz="quarter" idx="13"/>
          </p:nvPr>
        </p:nvSpPr>
        <p:spPr>
          <a:xfrm>
            <a:off x="2423592" y="764704"/>
            <a:ext cx="7787208" cy="5255096"/>
          </a:xfrm>
        </p:spPr>
        <p:txBody>
          <a:bodyPr>
            <a:normAutofit fontScale="92500" lnSpcReduction="20000"/>
          </a:bodyPr>
          <a:lstStyle/>
          <a:p>
            <a:pPr marL="0" indent="0" algn="ctr">
              <a:buNone/>
            </a:pPr>
            <a:r>
              <a:rPr lang="cs-CZ" sz="1600" b="1" dirty="0">
                <a:solidFill>
                  <a:srgbClr val="0070C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3 </a:t>
            </a:r>
            <a:r>
              <a:rPr lang="cs-CZ" sz="1600"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Zásada personality</a:t>
            </a:r>
            <a:endParaRPr lang="cs-CZ" sz="1600" dirty="0">
              <a:solidFill>
                <a:srgbClr val="0070C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marL="0" indent="0">
              <a:buNone/>
            </a:pPr>
            <a:r>
              <a:rPr lang="cs-CZ" sz="16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600" b="1" dirty="0">
                <a:solidFill>
                  <a:srgbClr val="7030A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Podle zákona České republiky se posuzuje také trestnost činu</a:t>
            </a:r>
            <a:r>
              <a:rPr lang="cs-CZ" sz="16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6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pokud jej v cizině spáchala právnická osoba mající sídlo v České republice</a:t>
            </a:r>
            <a:r>
              <a:rPr lang="cs-CZ" sz="16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buNone/>
            </a:pPr>
            <a:endParaRPr lang="cs-CZ" sz="16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marL="0" indent="0" algn="ctr">
              <a:buNone/>
            </a:pPr>
            <a:r>
              <a:rPr lang="cs-CZ" sz="1600" b="1" dirty="0">
                <a:solidFill>
                  <a:srgbClr val="0070C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4 </a:t>
            </a:r>
            <a:r>
              <a:rPr lang="cs-CZ" sz="1600"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Zásada univerzality a subsidiární univerzality</a:t>
            </a:r>
            <a:endParaRPr lang="cs-CZ" sz="1600"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marL="0" indent="0" algn="just">
              <a:buNone/>
            </a:pPr>
            <a:r>
              <a:rPr lang="cs-CZ" sz="16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6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1)</a:t>
            </a:r>
            <a:r>
              <a:rPr lang="cs-CZ" sz="16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600" b="1" dirty="0">
                <a:solidFill>
                  <a:srgbClr val="7030A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Podle zákona České republiky se posuzuje trestnost činu </a:t>
            </a:r>
            <a:r>
              <a:rPr lang="cs-CZ" sz="1600" i="1" dirty="0">
                <a:solidFill>
                  <a:srgbClr val="00B050"/>
                </a:solidFill>
                <a:effectLst>
                  <a:outerShdw blurRad="38100" dist="38100" dir="2700000" algn="tl">
                    <a:srgbClr val="000000">
                      <a:alpha val="43137"/>
                    </a:srgbClr>
                  </a:outerShdw>
                </a:effectLst>
                <a:latin typeface="Garamond" panose="02020404030301010803" pitchFamily="18" charset="0"/>
              </a:rPr>
              <a:t>mučení a jiného nelidského a krutého zacházení (§ 149 trestního zákoníku), padělání a pozměnění peněz (§ 233 trestního zákoníku), udávání padělaných a pozměněných peněz (§ 235 trestního zákoníku), výroby a držení padělatelského náčiní (§ 236 trestního zákoníku), neoprávněné výroby peněz (§ 237 trestního zákoníku), rozvracení republiky (§ 310 trestního zákoníku), teroristického útoku (§ 311 trestního zákoníku), teroru (§ 312 trestního zákoníku), účasti na teroristické skupině (§ 312a trestního zákoníku), financování terorismu (§ 312d trestního zákoníku), podpory a propagace terorismu (§ 312e trestního zákoníku), vyhrožování teroristickým trestným činem (§ 312f trestního zákoníku), sabotáže (§ 314 trestního zákoníku), vyzvědačství (§ 316 trestního zákoníku), násilí proti orgánu veřejné moci (§ 323 trestního zákoníku), násilí proti úřední osobě (§ 325 trestního zákoníku), padělání a pozměnění veřejné listiny (§ 348 trestního zákoníku), </a:t>
            </a:r>
            <a:r>
              <a:rPr lang="cs-CZ" sz="1600" i="1" dirty="0" err="1">
                <a:solidFill>
                  <a:srgbClr val="00B050"/>
                </a:solidFill>
                <a:effectLst>
                  <a:outerShdw blurRad="38100" dist="38100" dir="2700000" algn="tl">
                    <a:srgbClr val="000000">
                      <a:alpha val="43137"/>
                    </a:srgbClr>
                  </a:outerShdw>
                </a:effectLst>
                <a:latin typeface="Garamond" panose="02020404030301010803" pitchFamily="18" charset="0"/>
              </a:rPr>
              <a:t>genocidia</a:t>
            </a:r>
            <a:r>
              <a:rPr lang="cs-CZ" sz="1600" i="1" dirty="0">
                <a:solidFill>
                  <a:srgbClr val="00B050"/>
                </a:solidFill>
                <a:effectLst>
                  <a:outerShdw blurRad="38100" dist="38100" dir="2700000" algn="tl">
                    <a:srgbClr val="000000">
                      <a:alpha val="43137"/>
                    </a:srgbClr>
                  </a:outerShdw>
                </a:effectLst>
                <a:latin typeface="Garamond" panose="02020404030301010803" pitchFamily="18" charset="0"/>
              </a:rPr>
              <a:t> (§ 400 trestního zákoníku), útoku proti lidskosti (§ 401 trestního zákoníku), apartheidu a diskriminace skupiny lidí (§ 402 trestního zákoníku), přípravy útočné války (§ 406 trestního zákoníku), válečné krutosti (§ 412 trestního zákoníku), perzekuce obyvatelstva (§ 413 trestního zákoníku), plenění v prostoru válečných operací (§ 414 trestního zákoníku), zneužití mezinárodně uznávaných a státních znaků (§ 415 trestního zákoníku), zneužití vlajky a příměří (§ 416 trestního zákoníku) a ublížení parlamentáři (§ 417 trestního zákoníku) </a:t>
            </a:r>
            <a:r>
              <a:rPr lang="cs-CZ" sz="1600" b="1" i="1" u="sng"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i tehdy, spáchala-li takový trestný čin v cizině právnická osoba, která nemá sídlo v České republice</a:t>
            </a:r>
            <a:r>
              <a:rPr lang="cs-CZ" sz="16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6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6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2)</a:t>
            </a:r>
            <a:r>
              <a:rPr lang="cs-CZ" sz="16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600" b="1" dirty="0">
                <a:solidFill>
                  <a:srgbClr val="7030A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Podle zákona České republiky se posuzuje trestnost činu </a:t>
            </a:r>
            <a:r>
              <a:rPr lang="cs-CZ" sz="16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spáchaného v cizině právnickou osobou, která nemá sídlo v České republice, též tehdy, byl-li čin spáchán ve prospěch právnické osoby, která má na území České republiky sídlo</a:t>
            </a:r>
            <a:r>
              <a:rPr lang="cs-CZ" sz="16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endParaRPr lang="cs-CZ" sz="16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marL="0" indent="0" algn="just">
              <a:buNone/>
            </a:pPr>
            <a:endParaRPr lang="cs-CZ" sz="1600" dirty="0">
              <a:effectLst>
                <a:outerShdw blurRad="38100" dist="38100" dir="2700000" algn="tl">
                  <a:srgbClr val="000000">
                    <a:alpha val="43137"/>
                  </a:srgbClr>
                </a:outerShdw>
              </a:effectLst>
              <a:latin typeface="Garamond" panose="02020404030301010803" pitchFamily="18" charset="0"/>
            </a:endParaRPr>
          </a:p>
        </p:txBody>
      </p:sp>
    </p:spTree>
    <p:extLst>
      <p:ext uri="{BB962C8B-B14F-4D97-AF65-F5344CB8AC3E}">
        <p14:creationId xmlns:p14="http://schemas.microsoft.com/office/powerpoint/2010/main" val="290209377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423592" y="274638"/>
            <a:ext cx="7787208" cy="490066"/>
          </a:xfrm>
        </p:spPr>
        <p:txBody>
          <a:bodyPr>
            <a:normAutofit/>
          </a:bodyPr>
          <a:lstStyle/>
          <a:p>
            <a:pPr marL="0" indent="0" algn="ctr">
              <a:buNone/>
            </a:pPr>
            <a:r>
              <a:rPr lang="cs-CZ" sz="2000" i="1" dirty="0">
                <a:solidFill>
                  <a:srgbClr val="C0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TOPO – obecná ustanovení a základy trestní odpovědnosti</a:t>
            </a:r>
            <a:endParaRPr lang="cs-CZ" sz="2000" dirty="0">
              <a:latin typeface="Garamond" panose="02020404030301010803" pitchFamily="18" charset="0"/>
            </a:endParaRPr>
          </a:p>
        </p:txBody>
      </p:sp>
      <p:sp>
        <p:nvSpPr>
          <p:cNvPr id="3" name="Zástupný symbol pro obsah 2"/>
          <p:cNvSpPr>
            <a:spLocks noGrp="1"/>
          </p:cNvSpPr>
          <p:nvPr>
            <p:ph sz="quarter" idx="13"/>
          </p:nvPr>
        </p:nvSpPr>
        <p:spPr>
          <a:xfrm>
            <a:off x="2423592" y="692696"/>
            <a:ext cx="7787208" cy="5327104"/>
          </a:xfrm>
        </p:spPr>
        <p:txBody>
          <a:bodyPr>
            <a:normAutofit/>
          </a:bodyPr>
          <a:lstStyle/>
          <a:p>
            <a:pPr marL="0" indent="0" algn="ctr">
              <a:buNone/>
            </a:pPr>
            <a:endParaRPr lang="cs-CZ" sz="1200" b="1" dirty="0">
              <a:solidFill>
                <a:srgbClr val="0070C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marL="0" indent="0" algn="ctr">
              <a:buNone/>
            </a:pPr>
            <a:r>
              <a:rPr lang="cs-CZ" sz="1600" b="1" dirty="0">
                <a:solidFill>
                  <a:srgbClr val="0070C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5 </a:t>
            </a:r>
            <a:r>
              <a:rPr lang="cs-CZ" sz="1600" b="1"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Působnost stanovená mezinárodní smlouvou</a:t>
            </a:r>
            <a:endParaRPr lang="cs-CZ" sz="1600" b="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marL="0" indent="0" algn="just">
              <a:buNone/>
            </a:pPr>
            <a:r>
              <a:rPr lang="cs-CZ" sz="16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1)</a:t>
            </a:r>
            <a:r>
              <a:rPr lang="cs-CZ" sz="16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600" b="1" dirty="0">
                <a:solidFill>
                  <a:srgbClr val="7030A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Podle zákona České republiky se posuzuje také trestnost činu</a:t>
            </a:r>
            <a:r>
              <a:rPr lang="cs-CZ" sz="16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6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pokud tak stanoví mezinárodní smlouva, která je součástí právního řádu</a:t>
            </a:r>
            <a:r>
              <a:rPr lang="cs-CZ" sz="1600" i="1"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(dále jen „mezinárodní smlouva“)</a:t>
            </a:r>
            <a:r>
              <a:rPr lang="cs-CZ" sz="16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6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2)</a:t>
            </a:r>
            <a:r>
              <a:rPr lang="cs-CZ" sz="16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600" b="1" dirty="0">
                <a:solidFill>
                  <a:srgbClr val="7030A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Ustanovení § 2 až 4 se neužijí</a:t>
            </a:r>
            <a:r>
              <a:rPr lang="cs-CZ" sz="16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6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jestliže to mezinárodní smlouva nepřipouští</a:t>
            </a:r>
            <a:r>
              <a:rPr lang="cs-CZ" sz="16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endParaRPr lang="cs-CZ" sz="120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11838954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423592" y="274638"/>
            <a:ext cx="7787208" cy="418058"/>
          </a:xfrm>
        </p:spPr>
        <p:txBody>
          <a:bodyPr>
            <a:normAutofit/>
          </a:bodyPr>
          <a:lstStyle/>
          <a:p>
            <a:pPr marL="0" indent="0" algn="ctr">
              <a:buNone/>
            </a:pPr>
            <a:r>
              <a:rPr lang="cs-CZ" sz="2000" i="1" dirty="0">
                <a:solidFill>
                  <a:srgbClr val="C0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TOPO – obecná ustanovení a základy trestní odpovědnosti</a:t>
            </a:r>
            <a:endParaRPr lang="cs-CZ" sz="2000" dirty="0">
              <a:latin typeface="Garamond" panose="02020404030301010803" pitchFamily="18" charset="0"/>
            </a:endParaRPr>
          </a:p>
        </p:txBody>
      </p:sp>
      <p:sp>
        <p:nvSpPr>
          <p:cNvPr id="3" name="Zástupný symbol pro obsah 2"/>
          <p:cNvSpPr>
            <a:spLocks noGrp="1"/>
          </p:cNvSpPr>
          <p:nvPr>
            <p:ph sz="quarter" idx="13"/>
          </p:nvPr>
        </p:nvSpPr>
        <p:spPr>
          <a:xfrm>
            <a:off x="2423592" y="764704"/>
            <a:ext cx="7787208" cy="5255096"/>
          </a:xfrm>
        </p:spPr>
        <p:txBody>
          <a:bodyPr>
            <a:normAutofit fontScale="85000" lnSpcReduction="20000"/>
          </a:bodyPr>
          <a:lstStyle/>
          <a:p>
            <a:pPr marL="0" indent="0" algn="ctr">
              <a:buNone/>
            </a:pPr>
            <a:r>
              <a:rPr lang="cs-CZ" sz="1600" b="1" dirty="0">
                <a:solidFill>
                  <a:srgbClr val="0070C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6 </a:t>
            </a:r>
            <a:r>
              <a:rPr lang="cs-CZ" sz="16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600" b="1"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Vyloučení odpovědnosti některých právnických osob za trestný čin</a:t>
            </a:r>
          </a:p>
          <a:p>
            <a:pPr marL="0" indent="0">
              <a:buNone/>
            </a:pPr>
            <a:endParaRPr lang="cs-CZ" sz="1200" dirty="0">
              <a:latin typeface="Garamond" panose="02020404030301010803" pitchFamily="18" charset="0"/>
            </a:endParaRPr>
          </a:p>
          <a:p>
            <a:pPr marL="0" indent="0" algn="just">
              <a:buNone/>
            </a:pPr>
            <a:r>
              <a:rPr lang="cs-CZ" sz="13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1) </a:t>
            </a:r>
            <a:r>
              <a:rPr lang="cs-CZ" sz="1300" b="1" dirty="0">
                <a:solidFill>
                  <a:srgbClr val="7030A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Podle tohoto zákona nejsou trestně odpovědné</a:t>
            </a:r>
          </a:p>
          <a:p>
            <a:pPr marL="0" indent="0" algn="just">
              <a:buNone/>
            </a:pPr>
            <a:r>
              <a:rPr lang="cs-CZ" sz="13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a:t>
            </a:r>
            <a:r>
              <a:rPr lang="cs-CZ" sz="13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3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Česká republika</a:t>
            </a:r>
            <a:r>
              <a:rPr lang="cs-CZ" sz="13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3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b)</a:t>
            </a:r>
            <a:r>
              <a:rPr lang="cs-CZ" sz="13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3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územní samosprávné celky při výkonu veřejné moci</a:t>
            </a:r>
            <a:r>
              <a:rPr lang="cs-CZ" sz="13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3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2)</a:t>
            </a:r>
            <a:r>
              <a:rPr lang="cs-CZ" sz="13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3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Majetková účast právnických osob uvedených v odstavci 1 na právnické osobě </a:t>
            </a:r>
            <a:r>
              <a:rPr lang="cs-CZ" sz="1300" b="1"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nevylučuje</a:t>
            </a:r>
            <a:r>
              <a:rPr lang="cs-CZ" sz="13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trestní odpovědnost takové právnické osoby podle tohoto zákona</a:t>
            </a:r>
            <a:r>
              <a:rPr lang="cs-CZ" sz="13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p>
          <a:p>
            <a:pPr marL="0" indent="0" algn="just">
              <a:buNone/>
            </a:pPr>
            <a:r>
              <a:rPr lang="cs-CZ" sz="1300"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endParaRPr lang="cs-CZ" sz="13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marL="0" indent="0" algn="just">
              <a:buNone/>
            </a:pPr>
            <a:r>
              <a:rPr lang="cs-CZ" sz="1300" b="1"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Výslovně vyloučena trestní odpovědnost</a:t>
            </a:r>
            <a:endParaRPr lang="cs-CZ" sz="1300"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algn="just"/>
            <a:r>
              <a:rPr lang="cs-CZ" sz="1300" i="1" u="sng" dirty="0">
                <a:solidFill>
                  <a:srgbClr val="00B0F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České republiky</a:t>
            </a:r>
            <a:r>
              <a:rPr lang="cs-CZ" sz="1300" i="1" dirty="0">
                <a:solidFill>
                  <a:srgbClr val="00B0F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300"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jako státu; </a:t>
            </a:r>
            <a:endParaRPr lang="cs-CZ" sz="13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algn="just"/>
            <a:r>
              <a:rPr lang="cs-CZ" sz="1300"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300" i="1" u="sng" dirty="0">
                <a:solidFill>
                  <a:srgbClr val="00B0F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územních samosprávných celků při výkonu veřejné moci</a:t>
            </a:r>
          </a:p>
          <a:p>
            <a:pPr marL="45720" indent="0" algn="just">
              <a:buNone/>
            </a:pPr>
            <a:r>
              <a:rPr lang="cs-CZ" sz="1300" b="1" i="1" dirty="0">
                <a:solidFill>
                  <a:srgbClr val="7030A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Pozn</a:t>
            </a:r>
            <a:r>
              <a:rPr lang="cs-CZ" sz="13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300" i="1" dirty="0">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vyloučení se vztahuje jen na jejich činnost </a:t>
            </a:r>
            <a:r>
              <a:rPr lang="cs-CZ" sz="1300" b="1" i="1" dirty="0">
                <a:solidFill>
                  <a:srgbClr val="FFC000"/>
                </a:solidFill>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při výkonu veřejné moci</a:t>
            </a:r>
            <a:r>
              <a:rPr lang="cs-CZ" sz="1300" b="1" i="1" dirty="0">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a:t>
            </a:r>
            <a:endParaRPr lang="cs-CZ" sz="1300" i="1" dirty="0">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endParaRPr>
          </a:p>
          <a:p>
            <a:pPr marL="45720" indent="0" algn="just">
              <a:buNone/>
            </a:pPr>
            <a:r>
              <a:rPr lang="cs-CZ" sz="1300" b="1" i="1" dirty="0">
                <a:solidFill>
                  <a:srgbClr val="FFC000"/>
                </a:solidFill>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Veřejnou mocí </a:t>
            </a:r>
            <a:r>
              <a:rPr lang="cs-CZ" sz="1300" i="1" dirty="0">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se rozumí taková moc, která autoritativně rozhoduje o právech a povinnostech subjektů, ať již přímo, nebo zprostředkovaně. Subjekt, o jehož právech nebo povinnostech rozhoduje orgán veřejné moci, není v rovnoprávném postavení s tímto orgánem a obsah rozhodnutí tohoto orgánu nezávisí od vůle subjektu (srov. ÚS 3/1993-u.).</a:t>
            </a:r>
          </a:p>
          <a:p>
            <a:pPr marL="45720" indent="0" algn="just">
              <a:buNone/>
            </a:pPr>
            <a:r>
              <a:rPr lang="cs-CZ" sz="1300" b="1" i="1" dirty="0">
                <a:solidFill>
                  <a:srgbClr val="FFC000"/>
                </a:solidFill>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Výkonem veřejné moci</a:t>
            </a:r>
            <a:r>
              <a:rPr lang="cs-CZ" sz="1300" i="1" dirty="0">
                <a:solidFill>
                  <a:srgbClr val="FFC000"/>
                </a:solidFill>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 </a:t>
            </a:r>
            <a:r>
              <a:rPr lang="cs-CZ" sz="1300" i="1" dirty="0">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se tedy rozumí jednání daného územního samosprávného celku, tj. obce nebo kraje, jestliže při něm autoritativně rozhoduje o právech a povinnostech subjektů, ať již přímo, nebo zprostředkovaně. Kritériem pro určení, zda obec nebo kraj jedná jako orgán veřejné moci, je skutečnost, zda v daném případě rozhoduje o právech a povinnostech jiných osob (fyzických či právnických) a tato rozhodnutí jsou vynutitelná, nebo zda může do těchto práv a povinností zasahovat (srov. ÚS 138/1998-n.; dále srov. ÚS 3/1993-u.).</a:t>
            </a:r>
          </a:p>
          <a:p>
            <a:pPr marL="45720" indent="0" algn="just">
              <a:buNone/>
            </a:pPr>
            <a:r>
              <a:rPr lang="cs-CZ" sz="1300" i="1" dirty="0">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Územní samosprávné celky, tj. jak obce, tak i kraje</a:t>
            </a:r>
            <a:r>
              <a:rPr lang="cs-CZ" sz="1300" b="1" i="1" dirty="0">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 </a:t>
            </a:r>
            <a:r>
              <a:rPr lang="cs-CZ" sz="1300" b="1" i="1" dirty="0">
                <a:solidFill>
                  <a:srgbClr val="FFC000"/>
                </a:solidFill>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jednají při výkonu veřejné moci</a:t>
            </a:r>
            <a:endParaRPr lang="cs-CZ" sz="1300" i="1" dirty="0">
              <a:solidFill>
                <a:srgbClr val="FFC000"/>
              </a:solidFill>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endParaRPr>
          </a:p>
          <a:p>
            <a:pPr marL="45720" indent="0" algn="just">
              <a:buNone/>
            </a:pPr>
            <a:r>
              <a:rPr lang="cs-CZ" sz="1300" b="1" i="1" dirty="0">
                <a:solidFill>
                  <a:srgbClr val="FFC000"/>
                </a:solidFill>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a) v samostatné působnosti</a:t>
            </a:r>
            <a:r>
              <a:rPr lang="cs-CZ" sz="1300" i="1" dirty="0">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 v rámci níž spravují své záležitosti samostatně, tedy v rámci samosprávy obce či kraje (srov. § 35 a násl. </a:t>
            </a:r>
            <a:r>
              <a:rPr lang="cs-CZ" sz="1300" i="1" dirty="0" err="1">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OZř</a:t>
            </a:r>
            <a:r>
              <a:rPr lang="cs-CZ" sz="1300" i="1" dirty="0">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 § 14 a násl. </a:t>
            </a:r>
            <a:r>
              <a:rPr lang="cs-CZ" sz="1300" i="1" dirty="0" err="1">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KZř</a:t>
            </a:r>
            <a:r>
              <a:rPr lang="cs-CZ" sz="1300" i="1" dirty="0">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 a § 16 a násl. </a:t>
            </a:r>
            <a:r>
              <a:rPr lang="cs-CZ" sz="1300" i="1" dirty="0" err="1">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PrhZ</a:t>
            </a:r>
            <a:r>
              <a:rPr lang="cs-CZ" sz="1300" i="1" dirty="0">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 nebo</a:t>
            </a:r>
          </a:p>
          <a:p>
            <a:pPr marL="45720" indent="0" algn="just">
              <a:buNone/>
            </a:pPr>
            <a:r>
              <a:rPr lang="cs-CZ" sz="1300" b="1" i="1" dirty="0">
                <a:solidFill>
                  <a:srgbClr val="FFC000"/>
                </a:solidFill>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b) v přenesené působnosti</a:t>
            </a:r>
            <a:r>
              <a:rPr lang="cs-CZ" sz="1300" i="1" dirty="0">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 v rámci které jejich orgány vykonávají v určitém rozsahu státní správu, kterou jim svěřil zákon (srov. čl. 105 Úst, § 61 a násl. </a:t>
            </a:r>
            <a:r>
              <a:rPr lang="cs-CZ" sz="1300" i="1" dirty="0" err="1">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OZř</a:t>
            </a:r>
            <a:r>
              <a:rPr lang="cs-CZ" sz="1300" i="1" dirty="0">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 § 29 a násl. </a:t>
            </a:r>
            <a:r>
              <a:rPr lang="cs-CZ" sz="1300" i="1" dirty="0" err="1">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KZř</a:t>
            </a:r>
            <a:r>
              <a:rPr lang="cs-CZ" sz="1300" i="1" dirty="0">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 a § 31 a násl. </a:t>
            </a:r>
            <a:r>
              <a:rPr lang="cs-CZ" sz="1300" i="1" dirty="0" err="1">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PrhZ</a:t>
            </a:r>
            <a:r>
              <a:rPr lang="cs-CZ" sz="1300" i="1" dirty="0">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 – Viz Komentář k </a:t>
            </a:r>
            <a:r>
              <a:rPr lang="cs-CZ" sz="1300" i="1" dirty="0" err="1">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TrZ</a:t>
            </a:r>
            <a:r>
              <a:rPr lang="cs-CZ" sz="1300" i="1" dirty="0">
                <a:effectLst>
                  <a:outerShdw blurRad="38100" dist="38100" dir="2700000" algn="tl">
                    <a:srgbClr val="000000">
                      <a:alpha val="43137"/>
                    </a:srgbClr>
                  </a:outerShdw>
                </a:effectLst>
                <a:latin typeface="Garamond" panose="02020404030301010803" pitchFamily="18" charset="0"/>
                <a:ea typeface="Tahoma" panose="020B0604030504040204" pitchFamily="34" charset="0"/>
                <a:cs typeface="Tahoma" panose="020B0604030504040204" pitchFamily="34" charset="0"/>
              </a:rPr>
              <a:t>.</a:t>
            </a:r>
          </a:p>
          <a:p>
            <a:pPr marL="45720" indent="0" algn="just">
              <a:buNone/>
            </a:pPr>
            <a:endParaRPr lang="cs-CZ" sz="13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algn="just"/>
            <a:r>
              <a:rPr lang="cs-CZ" sz="1300" i="1" u="sng" dirty="0">
                <a:solidFill>
                  <a:srgbClr val="00B0F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jiných států odlišných od České republiky</a:t>
            </a:r>
            <a:r>
              <a:rPr lang="cs-CZ" sz="1300"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 to s ohledem na princip suverenity státu; </a:t>
            </a:r>
            <a:endParaRPr lang="cs-CZ" sz="1300"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algn="just"/>
            <a:r>
              <a:rPr lang="cs-CZ" sz="1300" i="1" u="sng" dirty="0">
                <a:solidFill>
                  <a:srgbClr val="00B0F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mezinárodních organizací veřejného práva</a:t>
            </a:r>
            <a:r>
              <a:rPr lang="cs-CZ" sz="1300"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neboť je to vyloučeno z povahy věci, pokud tyto organizace požívají výsady a imunity podle mezinárodního práva [§ 10 odst. 1, § 11 odst. 1 písm. c) tr. ř.],  </a:t>
            </a:r>
            <a:endParaRPr lang="cs-CZ" sz="1300" dirty="0">
              <a:latin typeface="Garamond" panose="02020404030301010803" pitchFamily="18" charset="0"/>
            </a:endParaRPr>
          </a:p>
        </p:txBody>
      </p:sp>
    </p:spTree>
    <p:extLst>
      <p:ext uri="{BB962C8B-B14F-4D97-AF65-F5344CB8AC3E}">
        <p14:creationId xmlns:p14="http://schemas.microsoft.com/office/powerpoint/2010/main" val="93028940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423592" y="274638"/>
            <a:ext cx="7787208" cy="346050"/>
          </a:xfrm>
        </p:spPr>
        <p:txBody>
          <a:bodyPr>
            <a:normAutofit fontScale="90000"/>
          </a:bodyPr>
          <a:lstStyle/>
          <a:p>
            <a:pPr marL="0" indent="0" algn="ctr">
              <a:buNone/>
            </a:pPr>
            <a:r>
              <a:rPr lang="cs-CZ" sz="2000" i="1" dirty="0">
                <a:solidFill>
                  <a:srgbClr val="C0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TOPO – základy trestní odpovědnosti a základy trestní odpovědnosti</a:t>
            </a:r>
            <a:endParaRPr lang="cs-CZ" sz="2000" dirty="0">
              <a:latin typeface="Garamond" panose="02020404030301010803" pitchFamily="18" charset="0"/>
            </a:endParaRPr>
          </a:p>
        </p:txBody>
      </p:sp>
      <p:sp>
        <p:nvSpPr>
          <p:cNvPr id="3" name="Zástupný symbol pro obsah 2"/>
          <p:cNvSpPr>
            <a:spLocks noGrp="1"/>
          </p:cNvSpPr>
          <p:nvPr>
            <p:ph sz="quarter" idx="13"/>
          </p:nvPr>
        </p:nvSpPr>
        <p:spPr>
          <a:xfrm>
            <a:off x="2423592" y="908720"/>
            <a:ext cx="7787208" cy="5111080"/>
          </a:xfrm>
        </p:spPr>
        <p:txBody>
          <a:bodyPr>
            <a:normAutofit/>
          </a:bodyPr>
          <a:lstStyle/>
          <a:p>
            <a:pPr marL="0" indent="0" algn="ctr">
              <a:buNone/>
            </a:pPr>
            <a:r>
              <a:rPr lang="cs-CZ" sz="1500" b="1" dirty="0">
                <a:solidFill>
                  <a:srgbClr val="0070C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trestné činy </a:t>
            </a:r>
            <a:r>
              <a:rPr lang="cs-CZ" sz="1500"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7)</a:t>
            </a:r>
            <a:r>
              <a:rPr lang="cs-CZ" sz="1500" b="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300" b="1"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300" i="1"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taxativní pozitivní výčet zločinů a přečinů </a:t>
            </a:r>
            <a:r>
              <a:rPr lang="cs-CZ" sz="1300"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a:t>
            </a:r>
            <a:r>
              <a:rPr lang="cs-CZ" sz="1300" i="1" dirty="0" err="1">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nullum</a:t>
            </a:r>
            <a:r>
              <a:rPr lang="cs-CZ" sz="1300"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300" i="1" dirty="0" err="1">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crimen</a:t>
            </a:r>
            <a:r>
              <a:rPr lang="cs-CZ" sz="1300"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sine lege) – </a:t>
            </a:r>
            <a:r>
              <a:rPr lang="cs-CZ" sz="1300" b="1" i="1" dirty="0">
                <a:solidFill>
                  <a:srgbClr val="0070C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právní úprava účinná </a:t>
            </a:r>
            <a:r>
              <a:rPr lang="cs-CZ" sz="1500" b="1" i="1" dirty="0">
                <a:solidFill>
                  <a:srgbClr val="0070C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do 30. 11. 2016</a:t>
            </a:r>
            <a:endParaRPr lang="cs-CZ" sz="1500" b="1" dirty="0">
              <a:solidFill>
                <a:srgbClr val="0070C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marL="0" indent="0" algn="ctr">
              <a:buNone/>
            </a:pPr>
            <a:r>
              <a:rPr lang="cs-CZ" sz="1500" b="1" i="1" dirty="0">
                <a:solidFill>
                  <a:srgbClr val="0070C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Okruh deliktů </a:t>
            </a:r>
          </a:p>
          <a:p>
            <a:pPr marL="0" indent="0" algn="just">
              <a:buNone/>
            </a:pPr>
            <a:r>
              <a:rPr lang="cs-CZ" sz="1300" i="1" u="sng"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trestní odpovědnost požadují mezinárodní smlouvy a právní předpisy ES/EU </a:t>
            </a:r>
            <a:r>
              <a:rPr lang="cs-CZ" sz="1300"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mezinárodní dokumenty požadují </a:t>
            </a:r>
            <a:r>
              <a:rPr lang="cs-CZ" sz="1300" i="1" u="sng" dirty="0">
                <a:solidFill>
                  <a:srgbClr val="00B05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postih právnických osob zejména v oblasti legalizace výnosů z trestné činnosti, korupce, poškozování životního prostředí, organizovaného zločinu, obchodu s lidmi a sexuálního vykořisťování dětí, ochrany finančních zájmů Evropské unie, počítačové kriminality, padělání peněžních prostředků, drogových a rasově motivovaných jednání</a:t>
            </a:r>
            <a:r>
              <a:rPr lang="cs-CZ" sz="1300"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Mezinárodní závazky nebyly promítnuty do textu zákona důsledně, když některé trestné činy, související s veřejnými zakázkami, nebyly do původního návrhu zahrnuty vůbec, ačkoli právě sankce za porušování předpisů o veřejných zakázkách v podobě zákazu účastnit se na nich je předmětem řady aktů mezinárodního práva veřejného nebo evropského práva, a kdy TOPOZ přímo obsahuje příslušnou sankci, která má na porušení předpisů o veřejných zakázkách být aplikována (§ 21). Přitom jde o trestné činy korupční povahy v širším slova smyslu, jejichž trestnost právě mezinárodní závazky vyžadují;</a:t>
            </a:r>
          </a:p>
          <a:p>
            <a:pPr marL="0" indent="0" algn="just">
              <a:buNone/>
            </a:pPr>
            <a:r>
              <a:rPr lang="cs-CZ" sz="1300" i="1" u="sng"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daňové trestné činy</a:t>
            </a:r>
            <a:r>
              <a:rPr lang="cs-CZ" sz="1300" i="1"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t>
            </a:r>
            <a:r>
              <a:rPr lang="cs-CZ" sz="1300"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(obsaženy ve vládním návrhu) s cílem poskytnout obdobnou ochranu finančním zájmům České republiky, jako je poskytována finančním zájmům Evropské unie (srov. § 260 tr. zák.). Od zavedení trestní odpovědnosti právnických osob za daňové trestné činy si zákonodárce slibuje vytvoření potřebného tlaku na řádné plnění daňové povinnosti. Díky nově zakotvené provázanosti trestního řízení a daňového řízení z hlediska časového prostoru pro vyměření či doměření daně (srov. § 148 odst. 6 a 7 daňového řádu) se očekává i větší účinnost z hlediska odstranění škodného následku nezaplacení či neodvedení daně ze strany právnických osob; </a:t>
            </a:r>
          </a:p>
          <a:p>
            <a:pPr marL="0" indent="0" algn="just">
              <a:buNone/>
            </a:pPr>
            <a:r>
              <a:rPr lang="cs-CZ" sz="1300"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V legislativním procesu byly při projednání návrhu zákona v Ústavněprávním výboru PS Parlamentu ČR do výčtu doplněny </a:t>
            </a:r>
            <a:r>
              <a:rPr lang="cs-CZ" sz="1300" i="1" u="sng" dirty="0">
                <a:solidFill>
                  <a:srgbClr val="FF0000"/>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další trestné činy</a:t>
            </a:r>
            <a:r>
              <a:rPr lang="cs-CZ" sz="1300"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rPr>
              <a:t>, a to proti hospodářské soutěži (§ 248 tr. zák.), proti veřejným zakázkám (§ 256, § 257 a § 258 tr. zák.) a proti životnímu prostředí (§ 294a a § 298a tr. zák.). Při třetím čtení v Poslanecké sněmovně však činy proti hospodářské soutěži (§ 248 tr. zák.), zejména z podnětu Úřadu pro ochranu hospodářské soutěže, nakonec nebyly do výčtu trestných činů zahrnuty.</a:t>
            </a:r>
          </a:p>
          <a:p>
            <a:pPr marL="0" indent="0" algn="just">
              <a:buNone/>
            </a:pPr>
            <a:endParaRPr lang="cs-CZ" sz="1200" i="1" dirty="0">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a:p>
            <a:pPr marL="0" indent="0" algn="just">
              <a:buNone/>
            </a:pPr>
            <a:endParaRPr lang="cs-CZ" sz="1400" i="1" dirty="0">
              <a:solidFill>
                <a:schemeClr val="tx1"/>
              </a:solidFill>
              <a:effectLst>
                <a:outerShdw blurRad="38100" dist="38100" dir="2700000" algn="tl">
                  <a:srgbClr val="000000">
                    <a:alpha val="43137"/>
                  </a:srgbClr>
                </a:outerShdw>
              </a:effectLst>
              <a:latin typeface="Garamond" panose="02020404030301010803" pitchFamily="18" charset="0"/>
              <a:ea typeface="Tahoma" pitchFamily="34" charset="0"/>
              <a:cs typeface="Tahoma" pitchFamily="34" charset="0"/>
            </a:endParaRPr>
          </a:p>
        </p:txBody>
      </p:sp>
    </p:spTree>
    <p:extLst>
      <p:ext uri="{BB962C8B-B14F-4D97-AF65-F5344CB8AC3E}">
        <p14:creationId xmlns:p14="http://schemas.microsoft.com/office/powerpoint/2010/main" val="182422060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theme/theme1.xml><?xml version="1.0" encoding="utf-8"?>
<a:theme xmlns:a="http://schemas.openxmlformats.org/drawingml/2006/main" name="Aerodynamika">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erodynamika">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618</TotalTime>
  <Words>3180</Words>
  <Application>Microsoft Office PowerPoint</Application>
  <PresentationFormat>Širokoúhlá obrazovka</PresentationFormat>
  <Paragraphs>148</Paragraphs>
  <Slides>13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13</vt:i4>
      </vt:variant>
    </vt:vector>
  </HeadingPairs>
  <TitlesOfParts>
    <vt:vector size="18" baseType="lpstr">
      <vt:lpstr>Garamond</vt:lpstr>
      <vt:lpstr>Georgia</vt:lpstr>
      <vt:lpstr>Tahoma</vt:lpstr>
      <vt:lpstr>Trebuchet MS</vt:lpstr>
      <vt:lpstr>Aerodynamika</vt:lpstr>
      <vt:lpstr>TOPO – ČAK 2021  </vt:lpstr>
      <vt:lpstr>TOPO – obecná ustanovení</vt:lpstr>
      <vt:lpstr>TOPO – obecná ustanovení</vt:lpstr>
      <vt:lpstr>TOPO – obecná ustanovení a základy trestní odpovědnosti</vt:lpstr>
      <vt:lpstr>TOPO – obecná ustanovení a základy trestní odpovědnosti</vt:lpstr>
      <vt:lpstr>TOPO – obecná ustanovení a a základy trestní odpovědnosti</vt:lpstr>
      <vt:lpstr>TOPO – obecná ustanovení a základy trestní odpovědnosti</vt:lpstr>
      <vt:lpstr>TOPO – obecná ustanovení a základy trestní odpovědnosti</vt:lpstr>
      <vt:lpstr>TOPO – základy trestní odpovědnosti a základy trestní odpovědnosti</vt:lpstr>
      <vt:lpstr>TOPO – obecná ustanovení a základy trestní odpovědnosti</vt:lpstr>
      <vt:lpstr>TOPO – základy trestní odpovědnosti a a základy trestní odpovědnosti</vt:lpstr>
      <vt:lpstr>TOPO – obecná ustanovení a základy trestní odpovědnosti</vt:lpstr>
      <vt:lpstr>TOPO – obecná ustanovení a základy trestní odpovědnosti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Zákon o trestní odpovědnosti právnických osob a řízení proti nim      č. 418/2011 Sb.</dc:title>
  <dc:creator>Zelenka Pavel, JUDr.</dc:creator>
  <cp:lastModifiedBy>Pavel Zelenka</cp:lastModifiedBy>
  <cp:revision>45</cp:revision>
  <dcterms:created xsi:type="dcterms:W3CDTF">2013-05-28T12:30:42Z</dcterms:created>
  <dcterms:modified xsi:type="dcterms:W3CDTF">2021-09-08T20:29:58Z</dcterms:modified>
</cp:coreProperties>
</file>